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slides/slide149.xml" ContentType="application/vnd.openxmlformats-officedocument.presentationml.slide+xml"/>
  <Override PartName="/ppt/slides/slide150.xml" ContentType="application/vnd.openxmlformats-officedocument.presentationml.slide+xml"/>
  <Override PartName="/ppt/slides/slide151.xml" ContentType="application/vnd.openxmlformats-officedocument.presentationml.slide+xml"/>
  <Override PartName="/ppt/slides/slide152.xml" ContentType="application/vnd.openxmlformats-officedocument.presentationml.slide+xml"/>
  <Override PartName="/ppt/slides/slide153.xml" ContentType="application/vnd.openxmlformats-officedocument.presentationml.slide+xml"/>
  <Override PartName="/ppt/slides/slide154.xml" ContentType="application/vnd.openxmlformats-officedocument.presentationml.slide+xml"/>
  <Override PartName="/ppt/slides/slide155.xml" ContentType="application/vnd.openxmlformats-officedocument.presentationml.slide+xml"/>
  <Override PartName="/ppt/slides/slide156.xml" ContentType="application/vnd.openxmlformats-officedocument.presentationml.slide+xml"/>
  <Override PartName="/ppt/slides/slide157.xml" ContentType="application/vnd.openxmlformats-officedocument.presentationml.slide+xml"/>
  <Override PartName="/ppt/slides/slide158.xml" ContentType="application/vnd.openxmlformats-officedocument.presentationml.slide+xml"/>
  <Override PartName="/ppt/slides/slide159.xml" ContentType="application/vnd.openxmlformats-officedocument.presentationml.slide+xml"/>
  <Override PartName="/ppt/slides/slide160.xml" ContentType="application/vnd.openxmlformats-officedocument.presentationml.slide+xml"/>
  <Override PartName="/ppt/slides/slide161.xml" ContentType="application/vnd.openxmlformats-officedocument.presentationml.slide+xml"/>
  <Override PartName="/ppt/slides/slide162.xml" ContentType="application/vnd.openxmlformats-officedocument.presentationml.slide+xml"/>
  <Override PartName="/ppt/slides/slide163.xml" ContentType="application/vnd.openxmlformats-officedocument.presentationml.slide+xml"/>
  <Override PartName="/ppt/slides/slide164.xml" ContentType="application/vnd.openxmlformats-officedocument.presentationml.slide+xml"/>
  <Override PartName="/ppt/slides/slide165.xml" ContentType="application/vnd.openxmlformats-officedocument.presentationml.slide+xml"/>
  <Override PartName="/ppt/slides/slide166.xml" ContentType="application/vnd.openxmlformats-officedocument.presentationml.slide+xml"/>
  <Override PartName="/ppt/slides/slide167.xml" ContentType="application/vnd.openxmlformats-officedocument.presentationml.slide+xml"/>
  <Override PartName="/ppt/slides/slide168.xml" ContentType="application/vnd.openxmlformats-officedocument.presentationml.slide+xml"/>
  <Override PartName="/ppt/slides/slide169.xml" ContentType="application/vnd.openxmlformats-officedocument.presentationml.slide+xml"/>
  <Override PartName="/ppt/slides/slide170.xml" ContentType="application/vnd.openxmlformats-officedocument.presentationml.slide+xml"/>
  <Override PartName="/ppt/slides/slide171.xml" ContentType="application/vnd.openxmlformats-officedocument.presentationml.slide+xml"/>
  <Override PartName="/ppt/slides/slide172.xml" ContentType="application/vnd.openxmlformats-officedocument.presentationml.slide+xml"/>
  <Override PartName="/ppt/slides/slide173.xml" ContentType="application/vnd.openxmlformats-officedocument.presentationml.slide+xml"/>
  <Override PartName="/ppt/slides/slide174.xml" ContentType="application/vnd.openxmlformats-officedocument.presentationml.slide+xml"/>
  <Override PartName="/ppt/slides/slide175.xml" ContentType="application/vnd.openxmlformats-officedocument.presentationml.slide+xml"/>
  <Override PartName="/ppt/slides/slide176.xml" ContentType="application/vnd.openxmlformats-officedocument.presentationml.slide+xml"/>
  <Override PartName="/ppt/slides/slide177.xml" ContentType="application/vnd.openxmlformats-officedocument.presentationml.slide+xml"/>
  <Override PartName="/ppt/slides/slide178.xml" ContentType="application/vnd.openxmlformats-officedocument.presentationml.slide+xml"/>
  <Override PartName="/ppt/slides/slide179.xml" ContentType="application/vnd.openxmlformats-officedocument.presentationml.slide+xml"/>
  <Override PartName="/ppt/slides/slide180.xml" ContentType="application/vnd.openxmlformats-officedocument.presentationml.slide+xml"/>
  <Override PartName="/ppt/slides/slide181.xml" ContentType="application/vnd.openxmlformats-officedocument.presentationml.slide+xml"/>
  <Override PartName="/ppt/slides/slide182.xml" ContentType="application/vnd.openxmlformats-officedocument.presentationml.slide+xml"/>
  <Override PartName="/ppt/slides/slide183.xml" ContentType="application/vnd.openxmlformats-officedocument.presentationml.slide+xml"/>
  <Override PartName="/ppt/slides/slide184.xml" ContentType="application/vnd.openxmlformats-officedocument.presentationml.slide+xml"/>
  <Override PartName="/ppt/slides/slide185.xml" ContentType="application/vnd.openxmlformats-officedocument.presentationml.slide+xml"/>
  <Override PartName="/ppt/slides/slide186.xml" ContentType="application/vnd.openxmlformats-officedocument.presentationml.slide+xml"/>
  <Override PartName="/ppt/slides/slide187.xml" ContentType="application/vnd.openxmlformats-officedocument.presentationml.slide+xml"/>
  <Override PartName="/ppt/slides/slide188.xml" ContentType="application/vnd.openxmlformats-officedocument.presentationml.slide+xml"/>
  <Override PartName="/ppt/slides/slide189.xml" ContentType="application/vnd.openxmlformats-officedocument.presentationml.slide+xml"/>
  <Override PartName="/ppt/slides/slide190.xml" ContentType="application/vnd.openxmlformats-officedocument.presentationml.slide+xml"/>
  <Override PartName="/ppt/slides/slide191.xml" ContentType="application/vnd.openxmlformats-officedocument.presentationml.slide+xml"/>
  <Override PartName="/ppt/slides/slide192.xml" ContentType="application/vnd.openxmlformats-officedocument.presentationml.slide+xml"/>
  <Override PartName="/ppt/slides/slide193.xml" ContentType="application/vnd.openxmlformats-officedocument.presentationml.slide+xml"/>
  <Override PartName="/ppt/slides/slide194.xml" ContentType="application/vnd.openxmlformats-officedocument.presentationml.slide+xml"/>
  <Override PartName="/ppt/slides/slide195.xml" ContentType="application/vnd.openxmlformats-officedocument.presentationml.slide+xml"/>
  <Override PartName="/ppt/slides/slide196.xml" ContentType="application/vnd.openxmlformats-officedocument.presentationml.slide+xml"/>
  <Override PartName="/ppt/slides/slide197.xml" ContentType="application/vnd.openxmlformats-officedocument.presentationml.slide+xml"/>
  <Override PartName="/ppt/slides/slide198.xml" ContentType="application/vnd.openxmlformats-officedocument.presentationml.slide+xml"/>
  <Override PartName="/ppt/slides/slide199.xml" ContentType="application/vnd.openxmlformats-officedocument.presentationml.slide+xml"/>
  <Override PartName="/ppt/slides/slide200.xml" ContentType="application/vnd.openxmlformats-officedocument.presentationml.slide+xml"/>
  <Override PartName="/ppt/slides/slide201.xml" ContentType="application/vnd.openxmlformats-officedocument.presentationml.slide+xml"/>
  <Override PartName="/ppt/slides/slide202.xml" ContentType="application/vnd.openxmlformats-officedocument.presentationml.slide+xml"/>
  <Override PartName="/ppt/slides/slide203.xml" ContentType="application/vnd.openxmlformats-officedocument.presentationml.slide+xml"/>
  <Override PartName="/ppt/slides/slide204.xml" ContentType="application/vnd.openxmlformats-officedocument.presentationml.slide+xml"/>
  <Override PartName="/ppt/slides/slide205.xml" ContentType="application/vnd.openxmlformats-officedocument.presentationml.slide+xml"/>
  <Override PartName="/ppt/slides/slide206.xml" ContentType="application/vnd.openxmlformats-officedocument.presentationml.slide+xml"/>
  <Override PartName="/ppt/slides/slide207.xml" ContentType="application/vnd.openxmlformats-officedocument.presentationml.slide+xml"/>
  <Override PartName="/ppt/slides/slide208.xml" ContentType="application/vnd.openxmlformats-officedocument.presentationml.slide+xml"/>
  <Override PartName="/ppt/slides/slide209.xml" ContentType="application/vnd.openxmlformats-officedocument.presentationml.slide+xml"/>
  <Override PartName="/ppt/slides/slide210.xml" ContentType="application/vnd.openxmlformats-officedocument.presentationml.slide+xml"/>
  <Override PartName="/ppt/slides/slide211.xml" ContentType="application/vnd.openxmlformats-officedocument.presentationml.slide+xml"/>
  <Override PartName="/ppt/slides/slide212.xml" ContentType="application/vnd.openxmlformats-officedocument.presentationml.slide+xml"/>
  <Override PartName="/ppt/slides/slide213.xml" ContentType="application/vnd.openxmlformats-officedocument.presentationml.slide+xml"/>
  <Override PartName="/ppt/slides/slide214.xml" ContentType="application/vnd.openxmlformats-officedocument.presentationml.slide+xml"/>
  <Override PartName="/ppt/slides/slide215.xml" ContentType="application/vnd.openxmlformats-officedocument.presentationml.slide+xml"/>
  <Override PartName="/ppt/slides/slide216.xml" ContentType="application/vnd.openxmlformats-officedocument.presentationml.slide+xml"/>
  <Override PartName="/ppt/slides/slide217.xml" ContentType="application/vnd.openxmlformats-officedocument.presentationml.slide+xml"/>
  <Override PartName="/ppt/slides/slide218.xml" ContentType="application/vnd.openxmlformats-officedocument.presentationml.slide+xml"/>
  <Override PartName="/ppt/slides/slide219.xml" ContentType="application/vnd.openxmlformats-officedocument.presentationml.slide+xml"/>
  <Override PartName="/ppt/slides/slide220.xml" ContentType="application/vnd.openxmlformats-officedocument.presentationml.slide+xml"/>
  <Override PartName="/ppt/slides/slide221.xml" ContentType="application/vnd.openxmlformats-officedocument.presentationml.slide+xml"/>
  <Override PartName="/ppt/slides/slide222.xml" ContentType="application/vnd.openxmlformats-officedocument.presentationml.slide+xml"/>
  <Override PartName="/ppt/slides/slide223.xml" ContentType="application/vnd.openxmlformats-officedocument.presentationml.slide+xml"/>
  <Override PartName="/ppt/slides/slide224.xml" ContentType="application/vnd.openxmlformats-officedocument.presentationml.slide+xml"/>
  <Override PartName="/ppt/slides/slide225.xml" ContentType="application/vnd.openxmlformats-officedocument.presentationml.slide+xml"/>
  <Override PartName="/ppt/slides/slide226.xml" ContentType="application/vnd.openxmlformats-officedocument.presentationml.slide+xml"/>
  <Override PartName="/ppt/slides/slide227.xml" ContentType="application/vnd.openxmlformats-officedocument.presentationml.slide+xml"/>
  <Override PartName="/ppt/slides/slide228.xml" ContentType="application/vnd.openxmlformats-officedocument.presentationml.slide+xml"/>
  <Override PartName="/ppt/slides/slide229.xml" ContentType="application/vnd.openxmlformats-officedocument.presentationml.slide+xml"/>
  <Override PartName="/ppt/slides/slide230.xml" ContentType="application/vnd.openxmlformats-officedocument.presentationml.slide+xml"/>
  <Override PartName="/ppt/slides/slide231.xml" ContentType="application/vnd.openxmlformats-officedocument.presentationml.slide+xml"/>
  <Override PartName="/ppt/slides/slide232.xml" ContentType="application/vnd.openxmlformats-officedocument.presentationml.slide+xml"/>
  <Override PartName="/ppt/slides/slide233.xml" ContentType="application/vnd.openxmlformats-officedocument.presentationml.slide+xml"/>
  <Override PartName="/ppt/slides/slide234.xml" ContentType="application/vnd.openxmlformats-officedocument.presentationml.slide+xml"/>
  <Override PartName="/ppt/slides/slide235.xml" ContentType="application/vnd.openxmlformats-officedocument.presentationml.slide+xml"/>
  <Override PartName="/ppt/slides/slide236.xml" ContentType="application/vnd.openxmlformats-officedocument.presentationml.slide+xml"/>
  <Override PartName="/ppt/slides/slide237.xml" ContentType="application/vnd.openxmlformats-officedocument.presentationml.slide+xml"/>
  <Override PartName="/ppt/slides/slide238.xml" ContentType="application/vnd.openxmlformats-officedocument.presentationml.slide+xml"/>
  <Override PartName="/ppt/slides/slide239.xml" ContentType="application/vnd.openxmlformats-officedocument.presentationml.slide+xml"/>
  <Override PartName="/ppt/slides/slide240.xml" ContentType="application/vnd.openxmlformats-officedocument.presentationml.slide+xml"/>
  <Override PartName="/ppt/slides/slide241.xml" ContentType="application/vnd.openxmlformats-officedocument.presentationml.slide+xml"/>
  <Override PartName="/ppt/slides/slide242.xml" ContentType="application/vnd.openxmlformats-officedocument.presentationml.slide+xml"/>
  <Override PartName="/ppt/slides/slide24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514" r:id="rId5"/>
    <p:sldId id="257" r:id="rId6"/>
    <p:sldId id="262" r:id="rId7"/>
    <p:sldId id="272" r:id="rId8"/>
    <p:sldId id="261" r:id="rId9"/>
    <p:sldId id="263" r:id="rId10"/>
    <p:sldId id="360" r:id="rId11"/>
    <p:sldId id="265" r:id="rId12"/>
    <p:sldId id="361" r:id="rId13"/>
    <p:sldId id="274" r:id="rId14"/>
    <p:sldId id="282" r:id="rId15"/>
    <p:sldId id="264" r:id="rId16"/>
    <p:sldId id="267" r:id="rId17"/>
    <p:sldId id="268" r:id="rId18"/>
    <p:sldId id="269" r:id="rId19"/>
    <p:sldId id="270" r:id="rId20"/>
    <p:sldId id="362" r:id="rId21"/>
    <p:sldId id="276" r:id="rId22"/>
    <p:sldId id="275" r:id="rId23"/>
    <p:sldId id="271" r:id="rId24"/>
    <p:sldId id="363" r:id="rId25"/>
    <p:sldId id="273" r:id="rId26"/>
    <p:sldId id="278" r:id="rId27"/>
    <p:sldId id="277" r:id="rId28"/>
    <p:sldId id="280" r:id="rId29"/>
    <p:sldId id="281" r:id="rId30"/>
    <p:sldId id="279" r:id="rId31"/>
    <p:sldId id="403" r:id="rId32"/>
    <p:sldId id="283" r:id="rId33"/>
    <p:sldId id="284" r:id="rId34"/>
    <p:sldId id="287" r:id="rId35"/>
    <p:sldId id="286" r:id="rId36"/>
    <p:sldId id="365" r:id="rId37"/>
    <p:sldId id="364" r:id="rId38"/>
    <p:sldId id="289" r:id="rId39"/>
    <p:sldId id="288" r:id="rId40"/>
    <p:sldId id="290" r:id="rId41"/>
    <p:sldId id="409" r:id="rId42"/>
    <p:sldId id="410" r:id="rId43"/>
    <p:sldId id="411" r:id="rId44"/>
    <p:sldId id="291" r:id="rId45"/>
    <p:sldId id="366" r:id="rId46"/>
    <p:sldId id="292" r:id="rId47"/>
    <p:sldId id="293" r:id="rId48"/>
    <p:sldId id="367" r:id="rId49"/>
    <p:sldId id="294" r:id="rId50"/>
    <p:sldId id="295" r:id="rId51"/>
    <p:sldId id="296" r:id="rId52"/>
    <p:sldId id="297" r:id="rId53"/>
    <p:sldId id="368" r:id="rId54"/>
    <p:sldId id="298" r:id="rId55"/>
    <p:sldId id="299" r:id="rId56"/>
    <p:sldId id="412" r:id="rId57"/>
    <p:sldId id="413" r:id="rId58"/>
    <p:sldId id="414" r:id="rId59"/>
    <p:sldId id="300" r:id="rId60"/>
    <p:sldId id="369" r:id="rId61"/>
    <p:sldId id="301" r:id="rId62"/>
    <p:sldId id="302" r:id="rId63"/>
    <p:sldId id="415" r:id="rId64"/>
    <p:sldId id="303" r:id="rId65"/>
    <p:sldId id="370" r:id="rId66"/>
    <p:sldId id="304" r:id="rId67"/>
    <p:sldId id="305" r:id="rId68"/>
    <p:sldId id="306" r:id="rId69"/>
    <p:sldId id="371" r:id="rId70"/>
    <p:sldId id="307" r:id="rId71"/>
    <p:sldId id="308" r:id="rId72"/>
    <p:sldId id="407" r:id="rId73"/>
    <p:sldId id="309" r:id="rId74"/>
    <p:sldId id="426" r:id="rId75"/>
    <p:sldId id="428" r:id="rId76"/>
    <p:sldId id="429" r:id="rId77"/>
    <p:sldId id="430" r:id="rId78"/>
    <p:sldId id="431" r:id="rId79"/>
    <p:sldId id="432" r:id="rId80"/>
    <p:sldId id="427" r:id="rId81"/>
    <p:sldId id="425" r:id="rId82"/>
    <p:sldId id="419" r:id="rId83"/>
    <p:sldId id="420" r:id="rId84"/>
    <p:sldId id="421" r:id="rId85"/>
    <p:sldId id="422" r:id="rId86"/>
    <p:sldId id="423" r:id="rId87"/>
    <p:sldId id="424" r:id="rId88"/>
    <p:sldId id="418" r:id="rId89"/>
    <p:sldId id="372" r:id="rId90"/>
    <p:sldId id="310" r:id="rId91"/>
    <p:sldId id="311" r:id="rId92"/>
    <p:sldId id="416" r:id="rId93"/>
    <p:sldId id="408" r:id="rId94"/>
    <p:sldId id="312" r:id="rId95"/>
    <p:sldId id="373" r:id="rId96"/>
    <p:sldId id="313" r:id="rId97"/>
    <p:sldId id="374" r:id="rId98"/>
    <p:sldId id="314" r:id="rId99"/>
    <p:sldId id="375" r:id="rId100"/>
    <p:sldId id="315" r:id="rId101"/>
    <p:sldId id="316" r:id="rId102"/>
    <p:sldId id="317" r:id="rId103"/>
    <p:sldId id="376" r:id="rId104"/>
    <p:sldId id="318" r:id="rId105"/>
    <p:sldId id="319" r:id="rId106"/>
    <p:sldId id="377" r:id="rId107"/>
    <p:sldId id="320" r:id="rId108"/>
    <p:sldId id="321" r:id="rId109"/>
    <p:sldId id="378" r:id="rId110"/>
    <p:sldId id="322" r:id="rId111"/>
    <p:sldId id="323" r:id="rId112"/>
    <p:sldId id="379" r:id="rId113"/>
    <p:sldId id="324" r:id="rId114"/>
    <p:sldId id="325" r:id="rId115"/>
    <p:sldId id="380" r:id="rId116"/>
    <p:sldId id="326" r:id="rId117"/>
    <p:sldId id="388" r:id="rId118"/>
    <p:sldId id="385" r:id="rId119"/>
    <p:sldId id="404" r:id="rId120"/>
    <p:sldId id="406" r:id="rId121"/>
    <p:sldId id="386" r:id="rId122"/>
    <p:sldId id="417" r:id="rId123"/>
    <p:sldId id="381" r:id="rId124"/>
    <p:sldId id="442" r:id="rId125"/>
    <p:sldId id="463" r:id="rId126"/>
    <p:sldId id="466" r:id="rId127"/>
    <p:sldId id="467" r:id="rId128"/>
    <p:sldId id="464" r:id="rId129"/>
    <p:sldId id="465" r:id="rId130"/>
    <p:sldId id="469" r:id="rId131"/>
    <p:sldId id="468" r:id="rId132"/>
    <p:sldId id="462" r:id="rId133"/>
    <p:sldId id="387" r:id="rId134"/>
    <p:sldId id="394" r:id="rId135"/>
    <p:sldId id="390" r:id="rId136"/>
    <p:sldId id="391" r:id="rId137"/>
    <p:sldId id="392" r:id="rId138"/>
    <p:sldId id="393" r:id="rId139"/>
    <p:sldId id="395" r:id="rId140"/>
    <p:sldId id="396" r:id="rId141"/>
    <p:sldId id="397" r:id="rId142"/>
    <p:sldId id="398" r:id="rId143"/>
    <p:sldId id="399" r:id="rId144"/>
    <p:sldId id="400" r:id="rId145"/>
    <p:sldId id="401" r:id="rId146"/>
    <p:sldId id="470" r:id="rId147"/>
    <p:sldId id="471" r:id="rId148"/>
    <p:sldId id="473" r:id="rId149"/>
    <p:sldId id="472" r:id="rId150"/>
    <p:sldId id="474" r:id="rId151"/>
    <p:sldId id="475" r:id="rId152"/>
    <p:sldId id="476" r:id="rId153"/>
    <p:sldId id="477" r:id="rId154"/>
    <p:sldId id="482" r:id="rId155"/>
    <p:sldId id="478" r:id="rId156"/>
    <p:sldId id="479" r:id="rId157"/>
    <p:sldId id="480" r:id="rId158"/>
    <p:sldId id="484" r:id="rId159"/>
    <p:sldId id="345" r:id="rId160"/>
    <p:sldId id="489" r:id="rId161"/>
    <p:sldId id="490" r:id="rId162"/>
    <p:sldId id="491" r:id="rId163"/>
    <p:sldId id="488" r:id="rId164"/>
    <p:sldId id="485" r:id="rId165"/>
    <p:sldId id="347" r:id="rId166"/>
    <p:sldId id="487" r:id="rId167"/>
    <p:sldId id="486" r:id="rId168"/>
    <p:sldId id="384" r:id="rId169"/>
    <p:sldId id="382" r:id="rId170"/>
    <p:sldId id="389" r:id="rId171"/>
    <p:sldId id="328" r:id="rId172"/>
    <p:sldId id="383" r:id="rId173"/>
    <p:sldId id="513" r:id="rId174"/>
    <p:sldId id="329" r:id="rId175"/>
    <p:sldId id="330" r:id="rId176"/>
    <p:sldId id="331" r:id="rId177"/>
    <p:sldId id="332" r:id="rId178"/>
    <p:sldId id="492" r:id="rId179"/>
    <p:sldId id="333" r:id="rId180"/>
    <p:sldId id="334" r:id="rId181"/>
    <p:sldId id="335" r:id="rId182"/>
    <p:sldId id="402" r:id="rId183"/>
    <p:sldId id="336" r:id="rId184"/>
    <p:sldId id="443" r:id="rId185"/>
    <p:sldId id="337" r:id="rId186"/>
    <p:sldId id="444" r:id="rId187"/>
    <p:sldId id="338" r:id="rId188"/>
    <p:sldId id="434" r:id="rId189"/>
    <p:sldId id="433" r:id="rId190"/>
    <p:sldId id="435" r:id="rId191"/>
    <p:sldId id="436" r:id="rId192"/>
    <p:sldId id="437" r:id="rId193"/>
    <p:sldId id="339" r:id="rId194"/>
    <p:sldId id="438" r:id="rId195"/>
    <p:sldId id="439" r:id="rId196"/>
    <p:sldId id="340" r:id="rId197"/>
    <p:sldId id="440" r:id="rId198"/>
    <p:sldId id="441" r:id="rId199"/>
    <p:sldId id="341" r:id="rId200"/>
    <p:sldId id="342" r:id="rId201"/>
    <p:sldId id="445" r:id="rId202"/>
    <p:sldId id="446" r:id="rId203"/>
    <p:sldId id="447" r:id="rId204"/>
    <p:sldId id="448" r:id="rId205"/>
    <p:sldId id="449" r:id="rId206"/>
    <p:sldId id="450" r:id="rId207"/>
    <p:sldId id="451" r:id="rId208"/>
    <p:sldId id="452" r:id="rId209"/>
    <p:sldId id="453" r:id="rId210"/>
    <p:sldId id="455" r:id="rId211"/>
    <p:sldId id="456" r:id="rId212"/>
    <p:sldId id="454" r:id="rId213"/>
    <p:sldId id="457" r:id="rId214"/>
    <p:sldId id="458" r:id="rId215"/>
    <p:sldId id="459" r:id="rId216"/>
    <p:sldId id="343" r:id="rId217"/>
    <p:sldId id="348" r:id="rId218"/>
    <p:sldId id="460" r:id="rId219"/>
    <p:sldId id="461" r:id="rId220"/>
    <p:sldId id="493" r:id="rId221"/>
    <p:sldId id="350" r:id="rId222"/>
    <p:sldId id="495" r:id="rId223"/>
    <p:sldId id="349" r:id="rId224"/>
    <p:sldId id="496" r:id="rId225"/>
    <p:sldId id="497" r:id="rId226"/>
    <p:sldId id="494" r:id="rId227"/>
    <p:sldId id="502" r:id="rId228"/>
    <p:sldId id="500" r:id="rId229"/>
    <p:sldId id="505" r:id="rId230"/>
    <p:sldId id="506" r:id="rId231"/>
    <p:sldId id="507" r:id="rId232"/>
    <p:sldId id="508" r:id="rId233"/>
    <p:sldId id="509" r:id="rId234"/>
    <p:sldId id="510" r:id="rId235"/>
    <p:sldId id="504" r:id="rId236"/>
    <p:sldId id="511" r:id="rId237"/>
    <p:sldId id="503" r:id="rId238"/>
    <p:sldId id="512" r:id="rId239"/>
    <p:sldId id="501" r:id="rId240"/>
    <p:sldId id="351" r:id="rId241"/>
    <p:sldId id="498" r:id="rId242"/>
    <p:sldId id="352" r:id="rId243"/>
    <p:sldId id="359" r:id="rId244"/>
    <p:sldId id="499" r:id="rId245"/>
    <p:sldId id="260" r:id="rId246"/>
    <p:sldId id="405" r:id="rId247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A75F7EA-5DA7-43BA-AC32-9F083E70136F}" v="2" dt="2026-05-11T09:48:16.52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270" autoAdjust="0"/>
  </p:normalViewPr>
  <p:slideViewPr>
    <p:cSldViewPr snapToGrid="0">
      <p:cViewPr varScale="1">
        <p:scale>
          <a:sx n="104" d="100"/>
          <a:sy n="104" d="100"/>
        </p:scale>
        <p:origin x="83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3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63" Type="http://schemas.openxmlformats.org/officeDocument/2006/relationships/slide" Target="slides/slide59.xml"/><Relationship Id="rId84" Type="http://schemas.openxmlformats.org/officeDocument/2006/relationships/slide" Target="slides/slide80.xml"/><Relationship Id="rId138" Type="http://schemas.openxmlformats.org/officeDocument/2006/relationships/slide" Target="slides/slide134.xml"/><Relationship Id="rId159" Type="http://schemas.openxmlformats.org/officeDocument/2006/relationships/slide" Target="slides/slide155.xml"/><Relationship Id="rId170" Type="http://schemas.openxmlformats.org/officeDocument/2006/relationships/slide" Target="slides/slide166.xml"/><Relationship Id="rId191" Type="http://schemas.openxmlformats.org/officeDocument/2006/relationships/slide" Target="slides/slide187.xml"/><Relationship Id="rId205" Type="http://schemas.openxmlformats.org/officeDocument/2006/relationships/slide" Target="slides/slide201.xml"/><Relationship Id="rId226" Type="http://schemas.openxmlformats.org/officeDocument/2006/relationships/slide" Target="slides/slide222.xml"/><Relationship Id="rId247" Type="http://schemas.openxmlformats.org/officeDocument/2006/relationships/slide" Target="slides/slide243.xml"/><Relationship Id="rId107" Type="http://schemas.openxmlformats.org/officeDocument/2006/relationships/slide" Target="slides/slide103.xml"/><Relationship Id="rId11" Type="http://schemas.openxmlformats.org/officeDocument/2006/relationships/slide" Target="slides/slide7.xml"/><Relationship Id="rId32" Type="http://schemas.openxmlformats.org/officeDocument/2006/relationships/slide" Target="slides/slide28.xml"/><Relationship Id="rId53" Type="http://schemas.openxmlformats.org/officeDocument/2006/relationships/slide" Target="slides/slide49.xml"/><Relationship Id="rId74" Type="http://schemas.openxmlformats.org/officeDocument/2006/relationships/slide" Target="slides/slide70.xml"/><Relationship Id="rId128" Type="http://schemas.openxmlformats.org/officeDocument/2006/relationships/slide" Target="slides/slide124.xml"/><Relationship Id="rId149" Type="http://schemas.openxmlformats.org/officeDocument/2006/relationships/slide" Target="slides/slide145.xml"/><Relationship Id="rId5" Type="http://schemas.openxmlformats.org/officeDocument/2006/relationships/slide" Target="slides/slide1.xml"/><Relationship Id="rId95" Type="http://schemas.openxmlformats.org/officeDocument/2006/relationships/slide" Target="slides/slide91.xml"/><Relationship Id="rId160" Type="http://schemas.openxmlformats.org/officeDocument/2006/relationships/slide" Target="slides/slide156.xml"/><Relationship Id="rId181" Type="http://schemas.openxmlformats.org/officeDocument/2006/relationships/slide" Target="slides/slide177.xml"/><Relationship Id="rId216" Type="http://schemas.openxmlformats.org/officeDocument/2006/relationships/slide" Target="slides/slide212.xml"/><Relationship Id="rId237" Type="http://schemas.openxmlformats.org/officeDocument/2006/relationships/slide" Target="slides/slide233.xml"/><Relationship Id="rId22" Type="http://schemas.openxmlformats.org/officeDocument/2006/relationships/slide" Target="slides/slide18.xml"/><Relationship Id="rId43" Type="http://schemas.openxmlformats.org/officeDocument/2006/relationships/slide" Target="slides/slide39.xml"/><Relationship Id="rId64" Type="http://schemas.openxmlformats.org/officeDocument/2006/relationships/slide" Target="slides/slide60.xml"/><Relationship Id="rId118" Type="http://schemas.openxmlformats.org/officeDocument/2006/relationships/slide" Target="slides/slide114.xml"/><Relationship Id="rId139" Type="http://schemas.openxmlformats.org/officeDocument/2006/relationships/slide" Target="slides/slide135.xml"/><Relationship Id="rId85" Type="http://schemas.openxmlformats.org/officeDocument/2006/relationships/slide" Target="slides/slide81.xml"/><Relationship Id="rId150" Type="http://schemas.openxmlformats.org/officeDocument/2006/relationships/slide" Target="slides/slide146.xml"/><Relationship Id="rId171" Type="http://schemas.openxmlformats.org/officeDocument/2006/relationships/slide" Target="slides/slide167.xml"/><Relationship Id="rId192" Type="http://schemas.openxmlformats.org/officeDocument/2006/relationships/slide" Target="slides/slide188.xml"/><Relationship Id="rId206" Type="http://schemas.openxmlformats.org/officeDocument/2006/relationships/slide" Target="slides/slide202.xml"/><Relationship Id="rId227" Type="http://schemas.openxmlformats.org/officeDocument/2006/relationships/slide" Target="slides/slide223.xml"/><Relationship Id="rId248" Type="http://schemas.openxmlformats.org/officeDocument/2006/relationships/presProps" Target="presProps.xml"/><Relationship Id="rId12" Type="http://schemas.openxmlformats.org/officeDocument/2006/relationships/slide" Target="slides/slide8.xml"/><Relationship Id="rId33" Type="http://schemas.openxmlformats.org/officeDocument/2006/relationships/slide" Target="slides/slide29.xml"/><Relationship Id="rId108" Type="http://schemas.openxmlformats.org/officeDocument/2006/relationships/slide" Target="slides/slide104.xml"/><Relationship Id="rId129" Type="http://schemas.openxmlformats.org/officeDocument/2006/relationships/slide" Target="slides/slide125.xml"/><Relationship Id="rId54" Type="http://schemas.openxmlformats.org/officeDocument/2006/relationships/slide" Target="slides/slide50.xml"/><Relationship Id="rId75" Type="http://schemas.openxmlformats.org/officeDocument/2006/relationships/slide" Target="slides/slide71.xml"/><Relationship Id="rId96" Type="http://schemas.openxmlformats.org/officeDocument/2006/relationships/slide" Target="slides/slide92.xml"/><Relationship Id="rId140" Type="http://schemas.openxmlformats.org/officeDocument/2006/relationships/slide" Target="slides/slide136.xml"/><Relationship Id="rId161" Type="http://schemas.openxmlformats.org/officeDocument/2006/relationships/slide" Target="slides/slide157.xml"/><Relationship Id="rId182" Type="http://schemas.openxmlformats.org/officeDocument/2006/relationships/slide" Target="slides/slide178.xml"/><Relationship Id="rId217" Type="http://schemas.openxmlformats.org/officeDocument/2006/relationships/slide" Target="slides/slide213.xml"/><Relationship Id="rId6" Type="http://schemas.openxmlformats.org/officeDocument/2006/relationships/slide" Target="slides/slide2.xml"/><Relationship Id="rId238" Type="http://schemas.openxmlformats.org/officeDocument/2006/relationships/slide" Target="slides/slide234.xml"/><Relationship Id="rId23" Type="http://schemas.openxmlformats.org/officeDocument/2006/relationships/slide" Target="slides/slide19.xml"/><Relationship Id="rId119" Type="http://schemas.openxmlformats.org/officeDocument/2006/relationships/slide" Target="slides/slide115.xml"/><Relationship Id="rId44" Type="http://schemas.openxmlformats.org/officeDocument/2006/relationships/slide" Target="slides/slide40.xml"/><Relationship Id="rId65" Type="http://schemas.openxmlformats.org/officeDocument/2006/relationships/slide" Target="slides/slide61.xml"/><Relationship Id="rId86" Type="http://schemas.openxmlformats.org/officeDocument/2006/relationships/slide" Target="slides/slide82.xml"/><Relationship Id="rId130" Type="http://schemas.openxmlformats.org/officeDocument/2006/relationships/slide" Target="slides/slide126.xml"/><Relationship Id="rId151" Type="http://schemas.openxmlformats.org/officeDocument/2006/relationships/slide" Target="slides/slide147.xml"/><Relationship Id="rId172" Type="http://schemas.openxmlformats.org/officeDocument/2006/relationships/slide" Target="slides/slide168.xml"/><Relationship Id="rId193" Type="http://schemas.openxmlformats.org/officeDocument/2006/relationships/slide" Target="slides/slide189.xml"/><Relationship Id="rId207" Type="http://schemas.openxmlformats.org/officeDocument/2006/relationships/slide" Target="slides/slide203.xml"/><Relationship Id="rId228" Type="http://schemas.openxmlformats.org/officeDocument/2006/relationships/slide" Target="slides/slide224.xml"/><Relationship Id="rId249" Type="http://schemas.openxmlformats.org/officeDocument/2006/relationships/viewProps" Target="viewProps.xml"/><Relationship Id="rId13" Type="http://schemas.openxmlformats.org/officeDocument/2006/relationships/slide" Target="slides/slide9.xml"/><Relationship Id="rId109" Type="http://schemas.openxmlformats.org/officeDocument/2006/relationships/slide" Target="slides/slide105.xml"/><Relationship Id="rId34" Type="http://schemas.openxmlformats.org/officeDocument/2006/relationships/slide" Target="slides/slide30.xml"/><Relationship Id="rId55" Type="http://schemas.openxmlformats.org/officeDocument/2006/relationships/slide" Target="slides/slide51.xml"/><Relationship Id="rId76" Type="http://schemas.openxmlformats.org/officeDocument/2006/relationships/slide" Target="slides/slide72.xml"/><Relationship Id="rId97" Type="http://schemas.openxmlformats.org/officeDocument/2006/relationships/slide" Target="slides/slide93.xml"/><Relationship Id="rId120" Type="http://schemas.openxmlformats.org/officeDocument/2006/relationships/slide" Target="slides/slide116.xml"/><Relationship Id="rId141" Type="http://schemas.openxmlformats.org/officeDocument/2006/relationships/slide" Target="slides/slide137.xml"/><Relationship Id="rId7" Type="http://schemas.openxmlformats.org/officeDocument/2006/relationships/slide" Target="slides/slide3.xml"/><Relationship Id="rId162" Type="http://schemas.openxmlformats.org/officeDocument/2006/relationships/slide" Target="slides/slide158.xml"/><Relationship Id="rId183" Type="http://schemas.openxmlformats.org/officeDocument/2006/relationships/slide" Target="slides/slide179.xml"/><Relationship Id="rId218" Type="http://schemas.openxmlformats.org/officeDocument/2006/relationships/slide" Target="slides/slide214.xml"/><Relationship Id="rId239" Type="http://schemas.openxmlformats.org/officeDocument/2006/relationships/slide" Target="slides/slide235.xml"/><Relationship Id="rId250" Type="http://schemas.openxmlformats.org/officeDocument/2006/relationships/theme" Target="theme/theme1.xml"/><Relationship Id="rId24" Type="http://schemas.openxmlformats.org/officeDocument/2006/relationships/slide" Target="slides/slide20.xml"/><Relationship Id="rId45" Type="http://schemas.openxmlformats.org/officeDocument/2006/relationships/slide" Target="slides/slide41.xml"/><Relationship Id="rId66" Type="http://schemas.openxmlformats.org/officeDocument/2006/relationships/slide" Target="slides/slide62.xml"/><Relationship Id="rId87" Type="http://schemas.openxmlformats.org/officeDocument/2006/relationships/slide" Target="slides/slide83.xml"/><Relationship Id="rId110" Type="http://schemas.openxmlformats.org/officeDocument/2006/relationships/slide" Target="slides/slide106.xml"/><Relationship Id="rId131" Type="http://schemas.openxmlformats.org/officeDocument/2006/relationships/slide" Target="slides/slide127.xml"/><Relationship Id="rId152" Type="http://schemas.openxmlformats.org/officeDocument/2006/relationships/slide" Target="slides/slide148.xml"/><Relationship Id="rId173" Type="http://schemas.openxmlformats.org/officeDocument/2006/relationships/slide" Target="slides/slide169.xml"/><Relationship Id="rId194" Type="http://schemas.openxmlformats.org/officeDocument/2006/relationships/slide" Target="slides/slide190.xml"/><Relationship Id="rId208" Type="http://schemas.openxmlformats.org/officeDocument/2006/relationships/slide" Target="slides/slide204.xml"/><Relationship Id="rId229" Type="http://schemas.openxmlformats.org/officeDocument/2006/relationships/slide" Target="slides/slide225.xml"/><Relationship Id="rId240" Type="http://schemas.openxmlformats.org/officeDocument/2006/relationships/slide" Target="slides/slide236.xml"/><Relationship Id="rId14" Type="http://schemas.openxmlformats.org/officeDocument/2006/relationships/slide" Target="slides/slide10.xml"/><Relationship Id="rId35" Type="http://schemas.openxmlformats.org/officeDocument/2006/relationships/slide" Target="slides/slide31.xml"/><Relationship Id="rId56" Type="http://schemas.openxmlformats.org/officeDocument/2006/relationships/slide" Target="slides/slide52.xml"/><Relationship Id="rId77" Type="http://schemas.openxmlformats.org/officeDocument/2006/relationships/slide" Target="slides/slide73.xml"/><Relationship Id="rId100" Type="http://schemas.openxmlformats.org/officeDocument/2006/relationships/slide" Target="slides/slide96.xml"/><Relationship Id="rId8" Type="http://schemas.openxmlformats.org/officeDocument/2006/relationships/slide" Target="slides/slide4.xml"/><Relationship Id="rId98" Type="http://schemas.openxmlformats.org/officeDocument/2006/relationships/slide" Target="slides/slide94.xml"/><Relationship Id="rId121" Type="http://schemas.openxmlformats.org/officeDocument/2006/relationships/slide" Target="slides/slide117.xml"/><Relationship Id="rId142" Type="http://schemas.openxmlformats.org/officeDocument/2006/relationships/slide" Target="slides/slide138.xml"/><Relationship Id="rId163" Type="http://schemas.openxmlformats.org/officeDocument/2006/relationships/slide" Target="slides/slide159.xml"/><Relationship Id="rId184" Type="http://schemas.openxmlformats.org/officeDocument/2006/relationships/slide" Target="slides/slide180.xml"/><Relationship Id="rId219" Type="http://schemas.openxmlformats.org/officeDocument/2006/relationships/slide" Target="slides/slide215.xml"/><Relationship Id="rId230" Type="http://schemas.openxmlformats.org/officeDocument/2006/relationships/slide" Target="slides/slide226.xml"/><Relationship Id="rId251" Type="http://schemas.openxmlformats.org/officeDocument/2006/relationships/tableStyles" Target="tableStyles.xml"/><Relationship Id="rId25" Type="http://schemas.openxmlformats.org/officeDocument/2006/relationships/slide" Target="slides/slide21.xml"/><Relationship Id="rId46" Type="http://schemas.openxmlformats.org/officeDocument/2006/relationships/slide" Target="slides/slide42.xml"/><Relationship Id="rId67" Type="http://schemas.openxmlformats.org/officeDocument/2006/relationships/slide" Target="slides/slide63.xml"/><Relationship Id="rId88" Type="http://schemas.openxmlformats.org/officeDocument/2006/relationships/slide" Target="slides/slide84.xml"/><Relationship Id="rId111" Type="http://schemas.openxmlformats.org/officeDocument/2006/relationships/slide" Target="slides/slide107.xml"/><Relationship Id="rId132" Type="http://schemas.openxmlformats.org/officeDocument/2006/relationships/slide" Target="slides/slide128.xml"/><Relationship Id="rId153" Type="http://schemas.openxmlformats.org/officeDocument/2006/relationships/slide" Target="slides/slide149.xml"/><Relationship Id="rId174" Type="http://schemas.openxmlformats.org/officeDocument/2006/relationships/slide" Target="slides/slide170.xml"/><Relationship Id="rId195" Type="http://schemas.openxmlformats.org/officeDocument/2006/relationships/slide" Target="slides/slide191.xml"/><Relationship Id="rId209" Type="http://schemas.openxmlformats.org/officeDocument/2006/relationships/slide" Target="slides/slide205.xml"/><Relationship Id="rId220" Type="http://schemas.openxmlformats.org/officeDocument/2006/relationships/slide" Target="slides/slide216.xml"/><Relationship Id="rId241" Type="http://schemas.openxmlformats.org/officeDocument/2006/relationships/slide" Target="slides/slide237.xml"/><Relationship Id="rId15" Type="http://schemas.openxmlformats.org/officeDocument/2006/relationships/slide" Target="slides/slide11.xml"/><Relationship Id="rId36" Type="http://schemas.openxmlformats.org/officeDocument/2006/relationships/slide" Target="slides/slide32.xml"/><Relationship Id="rId57" Type="http://schemas.openxmlformats.org/officeDocument/2006/relationships/slide" Target="slides/slide53.xml"/><Relationship Id="rId78" Type="http://schemas.openxmlformats.org/officeDocument/2006/relationships/slide" Target="slides/slide74.xml"/><Relationship Id="rId99" Type="http://schemas.openxmlformats.org/officeDocument/2006/relationships/slide" Target="slides/slide95.xml"/><Relationship Id="rId101" Type="http://schemas.openxmlformats.org/officeDocument/2006/relationships/slide" Target="slides/slide97.xml"/><Relationship Id="rId122" Type="http://schemas.openxmlformats.org/officeDocument/2006/relationships/slide" Target="slides/slide118.xml"/><Relationship Id="rId143" Type="http://schemas.openxmlformats.org/officeDocument/2006/relationships/slide" Target="slides/slide139.xml"/><Relationship Id="rId164" Type="http://schemas.openxmlformats.org/officeDocument/2006/relationships/slide" Target="slides/slide160.xml"/><Relationship Id="rId185" Type="http://schemas.openxmlformats.org/officeDocument/2006/relationships/slide" Target="slides/slide181.xml"/><Relationship Id="rId9" Type="http://schemas.openxmlformats.org/officeDocument/2006/relationships/slide" Target="slides/slide5.xml"/><Relationship Id="rId210" Type="http://schemas.openxmlformats.org/officeDocument/2006/relationships/slide" Target="slides/slide206.xml"/><Relationship Id="rId26" Type="http://schemas.openxmlformats.org/officeDocument/2006/relationships/slide" Target="slides/slide22.xml"/><Relationship Id="rId231" Type="http://schemas.openxmlformats.org/officeDocument/2006/relationships/slide" Target="slides/slide227.xml"/><Relationship Id="rId252" Type="http://schemas.microsoft.com/office/2016/11/relationships/changesInfo" Target="changesInfos/changesInfo1.xml"/><Relationship Id="rId47" Type="http://schemas.openxmlformats.org/officeDocument/2006/relationships/slide" Target="slides/slide43.xml"/><Relationship Id="rId68" Type="http://schemas.openxmlformats.org/officeDocument/2006/relationships/slide" Target="slides/slide64.xml"/><Relationship Id="rId89" Type="http://schemas.openxmlformats.org/officeDocument/2006/relationships/slide" Target="slides/slide85.xml"/><Relationship Id="rId112" Type="http://schemas.openxmlformats.org/officeDocument/2006/relationships/slide" Target="slides/slide108.xml"/><Relationship Id="rId133" Type="http://schemas.openxmlformats.org/officeDocument/2006/relationships/slide" Target="slides/slide129.xml"/><Relationship Id="rId154" Type="http://schemas.openxmlformats.org/officeDocument/2006/relationships/slide" Target="slides/slide150.xml"/><Relationship Id="rId175" Type="http://schemas.openxmlformats.org/officeDocument/2006/relationships/slide" Target="slides/slide171.xml"/><Relationship Id="rId196" Type="http://schemas.openxmlformats.org/officeDocument/2006/relationships/slide" Target="slides/slide192.xml"/><Relationship Id="rId200" Type="http://schemas.openxmlformats.org/officeDocument/2006/relationships/slide" Target="slides/slide196.xml"/><Relationship Id="rId16" Type="http://schemas.openxmlformats.org/officeDocument/2006/relationships/slide" Target="slides/slide12.xml"/><Relationship Id="rId221" Type="http://schemas.openxmlformats.org/officeDocument/2006/relationships/slide" Target="slides/slide217.xml"/><Relationship Id="rId242" Type="http://schemas.openxmlformats.org/officeDocument/2006/relationships/slide" Target="slides/slide238.xml"/><Relationship Id="rId37" Type="http://schemas.openxmlformats.org/officeDocument/2006/relationships/slide" Target="slides/slide33.xml"/><Relationship Id="rId58" Type="http://schemas.openxmlformats.org/officeDocument/2006/relationships/slide" Target="slides/slide54.xml"/><Relationship Id="rId79" Type="http://schemas.openxmlformats.org/officeDocument/2006/relationships/slide" Target="slides/slide75.xml"/><Relationship Id="rId102" Type="http://schemas.openxmlformats.org/officeDocument/2006/relationships/slide" Target="slides/slide98.xml"/><Relationship Id="rId123" Type="http://schemas.openxmlformats.org/officeDocument/2006/relationships/slide" Target="slides/slide119.xml"/><Relationship Id="rId144" Type="http://schemas.openxmlformats.org/officeDocument/2006/relationships/slide" Target="slides/slide140.xml"/><Relationship Id="rId90" Type="http://schemas.openxmlformats.org/officeDocument/2006/relationships/slide" Target="slides/slide86.xml"/><Relationship Id="rId165" Type="http://schemas.openxmlformats.org/officeDocument/2006/relationships/slide" Target="slides/slide161.xml"/><Relationship Id="rId186" Type="http://schemas.openxmlformats.org/officeDocument/2006/relationships/slide" Target="slides/slide182.xml"/><Relationship Id="rId211" Type="http://schemas.openxmlformats.org/officeDocument/2006/relationships/slide" Target="slides/slide207.xml"/><Relationship Id="rId232" Type="http://schemas.openxmlformats.org/officeDocument/2006/relationships/slide" Target="slides/slide228.xml"/><Relationship Id="rId253" Type="http://schemas.microsoft.com/office/2015/10/relationships/revisionInfo" Target="revisionInfo.xml"/><Relationship Id="rId27" Type="http://schemas.openxmlformats.org/officeDocument/2006/relationships/slide" Target="slides/slide23.xml"/><Relationship Id="rId48" Type="http://schemas.openxmlformats.org/officeDocument/2006/relationships/slide" Target="slides/slide44.xml"/><Relationship Id="rId69" Type="http://schemas.openxmlformats.org/officeDocument/2006/relationships/slide" Target="slides/slide65.xml"/><Relationship Id="rId113" Type="http://schemas.openxmlformats.org/officeDocument/2006/relationships/slide" Target="slides/slide109.xml"/><Relationship Id="rId134" Type="http://schemas.openxmlformats.org/officeDocument/2006/relationships/slide" Target="slides/slide130.xml"/><Relationship Id="rId80" Type="http://schemas.openxmlformats.org/officeDocument/2006/relationships/slide" Target="slides/slide76.xml"/><Relationship Id="rId155" Type="http://schemas.openxmlformats.org/officeDocument/2006/relationships/slide" Target="slides/slide151.xml"/><Relationship Id="rId176" Type="http://schemas.openxmlformats.org/officeDocument/2006/relationships/slide" Target="slides/slide172.xml"/><Relationship Id="rId197" Type="http://schemas.openxmlformats.org/officeDocument/2006/relationships/slide" Target="slides/slide193.xml"/><Relationship Id="rId201" Type="http://schemas.openxmlformats.org/officeDocument/2006/relationships/slide" Target="slides/slide197.xml"/><Relationship Id="rId222" Type="http://schemas.openxmlformats.org/officeDocument/2006/relationships/slide" Target="slides/slide218.xml"/><Relationship Id="rId243" Type="http://schemas.openxmlformats.org/officeDocument/2006/relationships/slide" Target="slides/slide239.xml"/><Relationship Id="rId17" Type="http://schemas.openxmlformats.org/officeDocument/2006/relationships/slide" Target="slides/slide13.xml"/><Relationship Id="rId38" Type="http://schemas.openxmlformats.org/officeDocument/2006/relationships/slide" Target="slides/slide34.xml"/><Relationship Id="rId59" Type="http://schemas.openxmlformats.org/officeDocument/2006/relationships/slide" Target="slides/slide55.xml"/><Relationship Id="rId103" Type="http://schemas.openxmlformats.org/officeDocument/2006/relationships/slide" Target="slides/slide99.xml"/><Relationship Id="rId124" Type="http://schemas.openxmlformats.org/officeDocument/2006/relationships/slide" Target="slides/slide120.xml"/><Relationship Id="rId70" Type="http://schemas.openxmlformats.org/officeDocument/2006/relationships/slide" Target="slides/slide66.xml"/><Relationship Id="rId91" Type="http://schemas.openxmlformats.org/officeDocument/2006/relationships/slide" Target="slides/slide87.xml"/><Relationship Id="rId145" Type="http://schemas.openxmlformats.org/officeDocument/2006/relationships/slide" Target="slides/slide141.xml"/><Relationship Id="rId166" Type="http://schemas.openxmlformats.org/officeDocument/2006/relationships/slide" Target="slides/slide162.xml"/><Relationship Id="rId187" Type="http://schemas.openxmlformats.org/officeDocument/2006/relationships/slide" Target="slides/slide183.xml"/><Relationship Id="rId1" Type="http://schemas.openxmlformats.org/officeDocument/2006/relationships/customXml" Target="../customXml/item1.xml"/><Relationship Id="rId212" Type="http://schemas.openxmlformats.org/officeDocument/2006/relationships/slide" Target="slides/slide208.xml"/><Relationship Id="rId233" Type="http://schemas.openxmlformats.org/officeDocument/2006/relationships/slide" Target="slides/slide229.xml"/><Relationship Id="rId28" Type="http://schemas.openxmlformats.org/officeDocument/2006/relationships/slide" Target="slides/slide24.xml"/><Relationship Id="rId49" Type="http://schemas.openxmlformats.org/officeDocument/2006/relationships/slide" Target="slides/slide45.xml"/><Relationship Id="rId114" Type="http://schemas.openxmlformats.org/officeDocument/2006/relationships/slide" Target="slides/slide110.xml"/><Relationship Id="rId60" Type="http://schemas.openxmlformats.org/officeDocument/2006/relationships/slide" Target="slides/slide56.xml"/><Relationship Id="rId81" Type="http://schemas.openxmlformats.org/officeDocument/2006/relationships/slide" Target="slides/slide77.xml"/><Relationship Id="rId135" Type="http://schemas.openxmlformats.org/officeDocument/2006/relationships/slide" Target="slides/slide131.xml"/><Relationship Id="rId156" Type="http://schemas.openxmlformats.org/officeDocument/2006/relationships/slide" Target="slides/slide152.xml"/><Relationship Id="rId177" Type="http://schemas.openxmlformats.org/officeDocument/2006/relationships/slide" Target="slides/slide173.xml"/><Relationship Id="rId198" Type="http://schemas.openxmlformats.org/officeDocument/2006/relationships/slide" Target="slides/slide194.xml"/><Relationship Id="rId202" Type="http://schemas.openxmlformats.org/officeDocument/2006/relationships/slide" Target="slides/slide198.xml"/><Relationship Id="rId223" Type="http://schemas.openxmlformats.org/officeDocument/2006/relationships/slide" Target="slides/slide219.xml"/><Relationship Id="rId244" Type="http://schemas.openxmlformats.org/officeDocument/2006/relationships/slide" Target="slides/slide240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50" Type="http://schemas.openxmlformats.org/officeDocument/2006/relationships/slide" Target="slides/slide46.xml"/><Relationship Id="rId104" Type="http://schemas.openxmlformats.org/officeDocument/2006/relationships/slide" Target="slides/slide100.xml"/><Relationship Id="rId125" Type="http://schemas.openxmlformats.org/officeDocument/2006/relationships/slide" Target="slides/slide121.xml"/><Relationship Id="rId146" Type="http://schemas.openxmlformats.org/officeDocument/2006/relationships/slide" Target="slides/slide142.xml"/><Relationship Id="rId167" Type="http://schemas.openxmlformats.org/officeDocument/2006/relationships/slide" Target="slides/slide163.xml"/><Relationship Id="rId188" Type="http://schemas.openxmlformats.org/officeDocument/2006/relationships/slide" Target="slides/slide184.xml"/><Relationship Id="rId71" Type="http://schemas.openxmlformats.org/officeDocument/2006/relationships/slide" Target="slides/slide67.xml"/><Relationship Id="rId92" Type="http://schemas.openxmlformats.org/officeDocument/2006/relationships/slide" Target="slides/slide88.xml"/><Relationship Id="rId213" Type="http://schemas.openxmlformats.org/officeDocument/2006/relationships/slide" Target="slides/slide209.xml"/><Relationship Id="rId234" Type="http://schemas.openxmlformats.org/officeDocument/2006/relationships/slide" Target="slides/slide230.xml"/><Relationship Id="rId2" Type="http://schemas.openxmlformats.org/officeDocument/2006/relationships/customXml" Target="../customXml/item2.xml"/><Relationship Id="rId29" Type="http://schemas.openxmlformats.org/officeDocument/2006/relationships/slide" Target="slides/slide25.xml"/><Relationship Id="rId40" Type="http://schemas.openxmlformats.org/officeDocument/2006/relationships/slide" Target="slides/slide36.xml"/><Relationship Id="rId115" Type="http://schemas.openxmlformats.org/officeDocument/2006/relationships/slide" Target="slides/slide111.xml"/><Relationship Id="rId136" Type="http://schemas.openxmlformats.org/officeDocument/2006/relationships/slide" Target="slides/slide132.xml"/><Relationship Id="rId157" Type="http://schemas.openxmlformats.org/officeDocument/2006/relationships/slide" Target="slides/slide153.xml"/><Relationship Id="rId178" Type="http://schemas.openxmlformats.org/officeDocument/2006/relationships/slide" Target="slides/slide174.xml"/><Relationship Id="rId61" Type="http://schemas.openxmlformats.org/officeDocument/2006/relationships/slide" Target="slides/slide57.xml"/><Relationship Id="rId82" Type="http://schemas.openxmlformats.org/officeDocument/2006/relationships/slide" Target="slides/slide78.xml"/><Relationship Id="rId199" Type="http://schemas.openxmlformats.org/officeDocument/2006/relationships/slide" Target="slides/slide195.xml"/><Relationship Id="rId203" Type="http://schemas.openxmlformats.org/officeDocument/2006/relationships/slide" Target="slides/slide199.xml"/><Relationship Id="rId19" Type="http://schemas.openxmlformats.org/officeDocument/2006/relationships/slide" Target="slides/slide15.xml"/><Relationship Id="rId224" Type="http://schemas.openxmlformats.org/officeDocument/2006/relationships/slide" Target="slides/slide220.xml"/><Relationship Id="rId245" Type="http://schemas.openxmlformats.org/officeDocument/2006/relationships/slide" Target="slides/slide241.xml"/><Relationship Id="rId30" Type="http://schemas.openxmlformats.org/officeDocument/2006/relationships/slide" Target="slides/slide26.xml"/><Relationship Id="rId105" Type="http://schemas.openxmlformats.org/officeDocument/2006/relationships/slide" Target="slides/slide101.xml"/><Relationship Id="rId126" Type="http://schemas.openxmlformats.org/officeDocument/2006/relationships/slide" Target="slides/slide122.xml"/><Relationship Id="rId147" Type="http://schemas.openxmlformats.org/officeDocument/2006/relationships/slide" Target="slides/slide143.xml"/><Relationship Id="rId168" Type="http://schemas.openxmlformats.org/officeDocument/2006/relationships/slide" Target="slides/slide164.xml"/><Relationship Id="rId51" Type="http://schemas.openxmlformats.org/officeDocument/2006/relationships/slide" Target="slides/slide47.xml"/><Relationship Id="rId72" Type="http://schemas.openxmlformats.org/officeDocument/2006/relationships/slide" Target="slides/slide68.xml"/><Relationship Id="rId93" Type="http://schemas.openxmlformats.org/officeDocument/2006/relationships/slide" Target="slides/slide89.xml"/><Relationship Id="rId189" Type="http://schemas.openxmlformats.org/officeDocument/2006/relationships/slide" Target="slides/slide185.xml"/><Relationship Id="rId3" Type="http://schemas.openxmlformats.org/officeDocument/2006/relationships/customXml" Target="../customXml/item3.xml"/><Relationship Id="rId214" Type="http://schemas.openxmlformats.org/officeDocument/2006/relationships/slide" Target="slides/slide210.xml"/><Relationship Id="rId235" Type="http://schemas.openxmlformats.org/officeDocument/2006/relationships/slide" Target="slides/slide231.xml"/><Relationship Id="rId116" Type="http://schemas.openxmlformats.org/officeDocument/2006/relationships/slide" Target="slides/slide112.xml"/><Relationship Id="rId137" Type="http://schemas.openxmlformats.org/officeDocument/2006/relationships/slide" Target="slides/slide133.xml"/><Relationship Id="rId158" Type="http://schemas.openxmlformats.org/officeDocument/2006/relationships/slide" Target="slides/slide154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62" Type="http://schemas.openxmlformats.org/officeDocument/2006/relationships/slide" Target="slides/slide58.xml"/><Relationship Id="rId83" Type="http://schemas.openxmlformats.org/officeDocument/2006/relationships/slide" Target="slides/slide79.xml"/><Relationship Id="rId179" Type="http://schemas.openxmlformats.org/officeDocument/2006/relationships/slide" Target="slides/slide175.xml"/><Relationship Id="rId190" Type="http://schemas.openxmlformats.org/officeDocument/2006/relationships/slide" Target="slides/slide186.xml"/><Relationship Id="rId204" Type="http://schemas.openxmlformats.org/officeDocument/2006/relationships/slide" Target="slides/slide200.xml"/><Relationship Id="rId225" Type="http://schemas.openxmlformats.org/officeDocument/2006/relationships/slide" Target="slides/slide221.xml"/><Relationship Id="rId246" Type="http://schemas.openxmlformats.org/officeDocument/2006/relationships/slide" Target="slides/slide242.xml"/><Relationship Id="rId106" Type="http://schemas.openxmlformats.org/officeDocument/2006/relationships/slide" Target="slides/slide102.xml"/><Relationship Id="rId127" Type="http://schemas.openxmlformats.org/officeDocument/2006/relationships/slide" Target="slides/slide12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52" Type="http://schemas.openxmlformats.org/officeDocument/2006/relationships/slide" Target="slides/slide48.xml"/><Relationship Id="rId73" Type="http://schemas.openxmlformats.org/officeDocument/2006/relationships/slide" Target="slides/slide69.xml"/><Relationship Id="rId94" Type="http://schemas.openxmlformats.org/officeDocument/2006/relationships/slide" Target="slides/slide90.xml"/><Relationship Id="rId148" Type="http://schemas.openxmlformats.org/officeDocument/2006/relationships/slide" Target="slides/slide144.xml"/><Relationship Id="rId169" Type="http://schemas.openxmlformats.org/officeDocument/2006/relationships/slide" Target="slides/slide165.xml"/><Relationship Id="rId4" Type="http://schemas.openxmlformats.org/officeDocument/2006/relationships/slideMaster" Target="slideMasters/slideMaster1.xml"/><Relationship Id="rId180" Type="http://schemas.openxmlformats.org/officeDocument/2006/relationships/slide" Target="slides/slide176.xml"/><Relationship Id="rId215" Type="http://schemas.openxmlformats.org/officeDocument/2006/relationships/slide" Target="slides/slide211.xml"/><Relationship Id="rId236" Type="http://schemas.openxmlformats.org/officeDocument/2006/relationships/slide" Target="slides/slide23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atryk Machel" userId="bac18e48-6027-43a7-ad6c-908677cc280e" providerId="ADAL" clId="{8B62A2C2-DC80-4A13-AC30-07F24C473E94}"/>
    <pc:docChg chg="custSel addSld delSld modSld">
      <pc:chgData name="Patryk Machel" userId="bac18e48-6027-43a7-ad6c-908677cc280e" providerId="ADAL" clId="{8B62A2C2-DC80-4A13-AC30-07F24C473E94}" dt="2026-05-11T10:21:53.533" v="35" actId="20577"/>
      <pc:docMkLst>
        <pc:docMk/>
      </pc:docMkLst>
      <pc:sldChg chg="del">
        <pc:chgData name="Patryk Machel" userId="bac18e48-6027-43a7-ad6c-908677cc280e" providerId="ADAL" clId="{8B62A2C2-DC80-4A13-AC30-07F24C473E94}" dt="2026-05-11T10:08:15.994" v="5" actId="2696"/>
        <pc:sldMkLst>
          <pc:docMk/>
          <pc:sldMk cId="3986223423" sldId="256"/>
        </pc:sldMkLst>
      </pc:sldChg>
      <pc:sldChg chg="modSp add mod">
        <pc:chgData name="Patryk Machel" userId="bac18e48-6027-43a7-ad6c-908677cc280e" providerId="ADAL" clId="{8B62A2C2-DC80-4A13-AC30-07F24C473E94}" dt="2026-05-11T10:21:53.533" v="35" actId="20577"/>
        <pc:sldMkLst>
          <pc:docMk/>
          <pc:sldMk cId="2988974093" sldId="514"/>
        </pc:sldMkLst>
        <pc:spChg chg="mod">
          <ac:chgData name="Patryk Machel" userId="bac18e48-6027-43a7-ad6c-908677cc280e" providerId="ADAL" clId="{8B62A2C2-DC80-4A13-AC30-07F24C473E94}" dt="2026-05-11T10:21:53.533" v="35" actId="20577"/>
          <ac:spMkLst>
            <pc:docMk/>
            <pc:sldMk cId="2988974093" sldId="514"/>
            <ac:spMk id="14" creationId="{25211729-48F2-7E4B-949B-651DDA477AB3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DD1DBAD-D0FF-31A5-DE50-D32C35EF8BD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A8E81C4A-E8D2-FB9F-F5FE-3633BC85C5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82074893-D6CF-9B9D-9CA3-98B84BC9B1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33F2A-B639-4891-926E-AD1924A2B9AF}" type="datetimeFigureOut">
              <a:rPr lang="pl-PL" smtClean="0"/>
              <a:t>11.05.2026</a:t>
            </a:fld>
            <a:endParaRPr lang="pl-PL" dirty="0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259362B2-65E9-D309-DA57-F72F6F6024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62B2D7F1-898D-B6AF-250E-8DB51E3CF5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0F73F-F72B-42E9-9424-9EDE8D379A90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1704708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BBA3D04-E94D-0563-A93A-3F45BC33F6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2BC89600-4607-F1CF-A623-13DBFA5FC21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5764CB70-6523-8C44-5472-61AC4A6128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33F2A-B639-4891-926E-AD1924A2B9AF}" type="datetimeFigureOut">
              <a:rPr lang="pl-PL" smtClean="0"/>
              <a:t>11.05.2026</a:t>
            </a:fld>
            <a:endParaRPr lang="pl-PL" dirty="0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EF6C6D88-A18D-E3EB-EEEC-6A9C06F93E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4C96E4EB-5013-3408-390A-8AF2BF1ADA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0F73F-F72B-42E9-9424-9EDE8D379A90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518439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E38411DC-98D7-142D-189D-B1A2E06A6D0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BCE95FD8-4482-09E8-9343-AB14D6B393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B16DCDE1-36FC-A5F2-9CDA-A1B500A935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33F2A-B639-4891-926E-AD1924A2B9AF}" type="datetimeFigureOut">
              <a:rPr lang="pl-PL" smtClean="0"/>
              <a:t>11.05.2026</a:t>
            </a:fld>
            <a:endParaRPr lang="pl-PL" dirty="0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804BD280-FE52-0961-6006-7FCA280374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57252E1E-A5B7-6616-CB88-74764CEB4B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0F73F-F72B-42E9-9424-9EDE8D379A90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2006050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94DE323-363E-323A-A427-99D30500C1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C983CE8-E712-B1A5-61B0-A947676544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DF943FF8-C677-FFAD-48C2-04916E1418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33F2A-B639-4891-926E-AD1924A2B9AF}" type="datetimeFigureOut">
              <a:rPr lang="pl-PL" smtClean="0"/>
              <a:t>11.05.2026</a:t>
            </a:fld>
            <a:endParaRPr lang="pl-PL" dirty="0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1DCA7F7C-4853-7715-9338-EE8AC3CD5E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C55E656A-5598-09A3-33BB-A86ACD5AC8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0F73F-F72B-42E9-9424-9EDE8D379A90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8372914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CEBAAB3-BEF1-ED3B-E0B0-E04F7C72D0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0F2FC5C2-D955-A5C0-2D8B-35A96E8276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C6AE74DD-4120-013D-3BC6-A78656F544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33F2A-B639-4891-926E-AD1924A2B9AF}" type="datetimeFigureOut">
              <a:rPr lang="pl-PL" smtClean="0"/>
              <a:t>11.05.2026</a:t>
            </a:fld>
            <a:endParaRPr lang="pl-PL" dirty="0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4D3E9D6A-7FA4-E78E-245B-A262DDDD81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C5733F5C-77E5-A497-9561-4F537B53E7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0F73F-F72B-42E9-9424-9EDE8D379A90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7215659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A40393A-1D1D-CE81-97B1-3C4EEB0370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D2C9073-C92D-C0FA-D5C2-67055B2894C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371B34F8-64B2-8716-05EB-14A8BFBEC60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E18EBADB-F169-BCF1-8BBC-6071F3EBFA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33F2A-B639-4891-926E-AD1924A2B9AF}" type="datetimeFigureOut">
              <a:rPr lang="pl-PL" smtClean="0"/>
              <a:t>11.05.2026</a:t>
            </a:fld>
            <a:endParaRPr lang="pl-PL" dirty="0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33DBD867-70AD-1FC3-9AFA-11BDD0187C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4B207AB1-5BDE-F800-B73F-227CEFD259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0F73F-F72B-42E9-9424-9EDE8D379A90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80430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5B308AE-1890-660E-B40C-BB400DFFD5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5560C970-657E-D25C-91D1-8B680DE891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AA05E12E-D724-AAD0-9869-D3D300906EB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4B09FBF0-346C-7653-3780-B5440B50EB2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40CBB13B-3842-5544-03D3-C0ABA56C8D5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4EFE1D9C-085F-4A96-9BFB-4151D0EFFA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33F2A-B639-4891-926E-AD1924A2B9AF}" type="datetimeFigureOut">
              <a:rPr lang="pl-PL" smtClean="0"/>
              <a:t>11.05.2026</a:t>
            </a:fld>
            <a:endParaRPr lang="pl-PL" dirty="0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557B805C-555B-0C9D-9471-0B2CE0A83C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BCD5E2EF-331E-4777-CBAA-6D6BED145E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0F73F-F72B-42E9-9424-9EDE8D379A90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9940452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D4BEF0E-04DA-0D07-0CE7-E66463DE61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FB9F1112-AFD2-221F-69E8-C661555DB4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33F2A-B639-4891-926E-AD1924A2B9AF}" type="datetimeFigureOut">
              <a:rPr lang="pl-PL" smtClean="0"/>
              <a:t>11.05.2026</a:t>
            </a:fld>
            <a:endParaRPr lang="pl-PL" dirty="0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BC71A21C-0254-BFA7-00A3-806951FFBB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3842AD6B-32A4-773B-00F8-E594EDAA4B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0F73F-F72B-42E9-9424-9EDE8D379A90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5936910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21B82AC4-802B-25DD-3594-EE8E33FD52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33F2A-B639-4891-926E-AD1924A2B9AF}" type="datetimeFigureOut">
              <a:rPr lang="pl-PL" smtClean="0"/>
              <a:t>11.05.2026</a:t>
            </a:fld>
            <a:endParaRPr lang="pl-PL" dirty="0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02407D03-0092-5806-BD3C-291E2E415C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9C05759C-32A0-423A-974A-0C7944C279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0F73F-F72B-42E9-9424-9EDE8D379A90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0165175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D4EBA7E-2EB9-6288-6A20-D283998942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94A1489-37A4-0E74-09C7-3CF6BD69E1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80E5A7E5-9232-7A35-9C6A-8731E3EA708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E4D4148D-8B25-8F21-A9CB-7D29FE0D88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33F2A-B639-4891-926E-AD1924A2B9AF}" type="datetimeFigureOut">
              <a:rPr lang="pl-PL" smtClean="0"/>
              <a:t>11.05.2026</a:t>
            </a:fld>
            <a:endParaRPr lang="pl-PL" dirty="0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17C88BDD-5A46-9A15-8341-981E450D26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20A31006-BCA9-DFC7-55D5-8F4BAD28D5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0F73F-F72B-42E9-9424-9EDE8D379A90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8113938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62E0F97-79B7-1D8C-2E60-0C83FE4F12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32D7BD55-3AD4-5D80-FDDB-E3ACD7A7043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 dirty="0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CF759058-C6DE-AF7E-6B0A-8811901AFAF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6519AE26-B1A8-DAC1-FB9D-0BB59C022B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33F2A-B639-4891-926E-AD1924A2B9AF}" type="datetimeFigureOut">
              <a:rPr lang="pl-PL" smtClean="0"/>
              <a:t>11.05.2026</a:t>
            </a:fld>
            <a:endParaRPr lang="pl-PL" dirty="0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AC6299E0-6E03-A556-227A-1C9D3AD107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0560AAEA-381E-6D92-0BF2-1D29E847D0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0F73F-F72B-42E9-9424-9EDE8D379A90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3396403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023C06F2-245D-22AC-20E3-8EE3E4AF1C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FCB07BC7-8F2C-A761-2B27-6AC3507B82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1560C306-7646-A4D6-B83A-E636C9C781F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933F2A-B639-4891-926E-AD1924A2B9AF}" type="datetimeFigureOut">
              <a:rPr lang="pl-PL" smtClean="0"/>
              <a:t>11.05.2026</a:t>
            </a:fld>
            <a:endParaRPr lang="pl-PL" dirty="0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140AC75A-486A-6930-EA98-02626B12C84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 dirty="0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81159D94-4B56-AA1C-8879-25C7D2A387B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F0F73F-F72B-42E9-9424-9EDE8D379A90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0457299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.xm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.xml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.xml"/></Relationships>
</file>

<file path=ppt/slides/_rels/slide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.xml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.xml"/></Relationships>
</file>

<file path=ppt/slides/_rels/slide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.xml"/></Relationships>
</file>

<file path=ppt/slides/_rels/slide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.xml"/></Relationships>
</file>

<file path=ppt/slides/_rels/slide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.xml"/></Relationships>
</file>

<file path=ppt/slides/_rels/slide1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hyperlink" Target="https://klusdesign.pl/blog/dobor-temperatury-barwowej-swiatla-klucz-do-tworzenia-nastroju-i-funkcjonalnosci" TargetMode="External"/><Relationship Id="rId1" Type="http://schemas.openxmlformats.org/officeDocument/2006/relationships/slideLayout" Target="../slideLayouts/slideLayout1.xml"/></Relationships>
</file>

<file path=ppt/slides/_rels/slide1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hyperlink" Target="https://www.napiecie.salama.pl/jak-kupic-led-i-nie-przeplacic/" TargetMode="External"/><Relationship Id="rId1" Type="http://schemas.openxmlformats.org/officeDocument/2006/relationships/slideLayout" Target="../slideLayouts/slideLayout1.xml"/></Relationships>
</file>

<file path=ppt/slides/_rels/slide1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hyperlink" Target="https://ledolux.pl/oprawy-oswietlenia-ulicznego-led/" TargetMode="External"/><Relationship Id="rId1" Type="http://schemas.openxmlformats.org/officeDocument/2006/relationships/slideLayout" Target="../slideLayouts/slideLayout1.xml"/></Relationships>
</file>

<file path=ppt/slides/_rels/slide1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hyperlink" Target="https://www.inwestycje.plus/oswietlenie-biurowe-sufitowe-rodzaje-rozwiazan/" TargetMode="External"/><Relationship Id="rId1" Type="http://schemas.openxmlformats.org/officeDocument/2006/relationships/slideLayout" Target="../slideLayouts/slideLayout1.xml"/></Relationships>
</file>

<file path=ppt/slides/_rels/slide1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.xml"/></Relationships>
</file>

<file path=ppt/slides/_rels/slide1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napiecie.salama.pl/zegary-programowalne-ff-w-praktyce/" TargetMode="External"/><Relationship Id="rId1" Type="http://schemas.openxmlformats.org/officeDocument/2006/relationships/slideLayout" Target="../slideLayouts/slideLayout1.xml"/></Relationships>
</file>

<file path=ppt/slides/_rels/slide1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hyperlink" Target="https://www.napiecie.salama.pl/zegary-programowalne-ff-w-praktyce/" TargetMode="External"/><Relationship Id="rId1" Type="http://schemas.openxmlformats.org/officeDocument/2006/relationships/slideLayout" Target="../slideLayouts/slideLayout1.xml"/></Relationships>
</file>

<file path=ppt/slides/_rels/slide12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apiecie.salama.pl/zegar-sterujacy-jaki-wybrac-i-jak-go-podlaczyc/" TargetMode="External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1.xml"/></Relationships>
</file>

<file path=ppt/slides/_rels/slide1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.xml"/></Relationships>
</file>

<file path=ppt/slides/_rels/slide1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.xml"/></Relationships>
</file>

<file path=ppt/slides/_rels/slide1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hyperlink" Target="http://www.osram.pl/osram_pl/aktualnosci-i-wiedza/systemy-sterowania-oswietleniem/technologie/dali/" TargetMode="External"/><Relationship Id="rId1" Type="http://schemas.openxmlformats.org/officeDocument/2006/relationships/slideLayout" Target="../slideLayouts/slideLayout1.xml"/></Relationships>
</file>

<file path=ppt/slides/_rels/slide1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hyperlink" Target="http://www.osram.pl/osram_pl/aktualnosci-i-wiedza/systemy-sterowania-oswietleniem/technologie/dali/" TargetMode="External"/><Relationship Id="rId1" Type="http://schemas.openxmlformats.org/officeDocument/2006/relationships/slideLayout" Target="../slideLayouts/slideLayout1.xml"/></Relationships>
</file>

<file path=ppt/slides/_rels/slide1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hyperlink" Target="http://www.wago.pl/rozwiazania/technika-budynkowa/automatyka-budynkowa/opis-systemu/dali/index-2.jsp" TargetMode="External"/><Relationship Id="rId1" Type="http://schemas.openxmlformats.org/officeDocument/2006/relationships/slideLayout" Target="../slideLayouts/slideLayout1.xml"/></Relationships>
</file>

<file path=ppt/slides/_rels/slide13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ali-ag.org/" TargetMode="External"/><Relationship Id="rId2" Type="http://schemas.openxmlformats.org/officeDocument/2006/relationships/hyperlink" Target="http://www.wago.pl/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2.png"/></Relationships>
</file>

<file path=ppt/slides/_rels/slide1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hyperlink" Target="https://www.napiecie.salama.pl/zegar-sterujacy-jaki-wybrac-i-jak-go-podlaczyc/#O-10-V-pod-kontrola-czasu-czyli-zegar-sterujacy-bez-granic" TargetMode="External"/><Relationship Id="rId1" Type="http://schemas.openxmlformats.org/officeDocument/2006/relationships/slideLayout" Target="../slideLayouts/slideLayout1.xml"/></Relationships>
</file>

<file path=ppt/slides/_rels/slide1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hyperlink" Target="http://www.swiatlo.com/home/article/119-sterowanie-0-10v/37-sterowanie-oswietleniem" TargetMode="External"/><Relationship Id="rId1" Type="http://schemas.openxmlformats.org/officeDocument/2006/relationships/slideLayout" Target="../slideLayouts/slideLayout1.xml"/></Relationships>
</file>

<file path=ppt/slides/_rels/slide1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hyperlink" Target="http://www.swiatlo.com/home/article/119-sterowanie-0-10v/37-sterowanie-oswietleniem" TargetMode="Externa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hyperlink" Target="http://www.swiatlo.com/home/article/119-sterowanie-0-10v/37-sterowanie-oswietleniem" TargetMode="External"/><Relationship Id="rId1" Type="http://schemas.openxmlformats.org/officeDocument/2006/relationships/slideLayout" Target="../slideLayouts/slideLayout1.xml"/></Relationships>
</file>

<file path=ppt/slides/_rels/slide1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1.xml"/></Relationships>
</file>

<file path=ppt/slides/_rels/slide1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1.xml"/></Relationships>
</file>

<file path=ppt/slides/_rels/slide1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tim.pl/strefa-porad/Jaki-czujnik-ruchu-wybrac-i-jakich-bledow-unikac-Poradnik-dla-ka&#380;dego" TargetMode="External"/><Relationship Id="rId1" Type="http://schemas.openxmlformats.org/officeDocument/2006/relationships/slideLayout" Target="../slideLayouts/slideLayout1.xml"/></Relationships>
</file>

<file path=ppt/slides/_rels/slide14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tim.pl/strefa-porad/Jaki-czujnik-ruchu-wybrac-i-jakich-bledow-unikac-Poradnik-dla-ka&#380;dego" TargetMode="External"/><Relationship Id="rId1" Type="http://schemas.openxmlformats.org/officeDocument/2006/relationships/slideLayout" Target="../slideLayouts/slideLayout1.xml"/></Relationships>
</file>

<file path=ppt/slides/_rels/slide14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tim.pl/strefa-porad/Jaki-czujnik-ruchu-wybrac-i-jakich-bledow-unikac-Poradnik-dla-ka&#380;dego" TargetMode="External"/><Relationship Id="rId1" Type="http://schemas.openxmlformats.org/officeDocument/2006/relationships/slideLayout" Target="../slideLayouts/slideLayout1.xml"/></Relationships>
</file>

<file path=ppt/slides/_rels/slide149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tim.pl/strefa-porad/Jaki-czujnik-ruchu-wybrac-i-jakich-bledow-unikac-Poradnik-dla-ka&#380;dego" TargetMode="Externa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5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im.pl/strefa-porad/Jaki-czujnik-ruchu-wybrac-i-jakich-bledow-unikac-Poradnik-dla-ka&#380;dego" TargetMode="External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1.xml"/></Relationships>
</file>

<file path=ppt/slides/_rels/slide15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im.pl/strefa-porad/Jaki-czujnik-ruchu-wybrac-i-jakich-bledow-unikac-Poradnik-dla-ka&#380;dego" TargetMode="External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.xml"/></Relationships>
</file>

<file path=ppt/slides/_rels/slide15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tim.pl/strefa-porad/Jaki-czujnik-ruchu-wybrac-i-jakich-bledow-unikac-Poradnik-dla-ka&#380;dego" TargetMode="External"/><Relationship Id="rId1" Type="http://schemas.openxmlformats.org/officeDocument/2006/relationships/slideLayout" Target="../slideLayouts/slideLayout1.xml"/></Relationships>
</file>

<file path=ppt/slides/_rels/slide15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tim.pl/strefa-porad/Jaki-czujnik-ruchu-wybrac-i-jakich-bledow-unikac-Poradnik-dla-ka&#380;dego" TargetMode="External"/><Relationship Id="rId1" Type="http://schemas.openxmlformats.org/officeDocument/2006/relationships/slideLayout" Target="../slideLayouts/slideLayout1.xml"/></Relationships>
</file>

<file path=ppt/slides/_rels/slide15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im.pl/strefa-porad/Jaki-czujnik-ruchu-wybrac-i-jakich-bledow-unikac-Poradnik-dla-ka&#380;dego" TargetMode="External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.xml"/></Relationships>
</file>

<file path=ppt/slides/_rels/slide1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6.xml.rels><?xml version="1.0" encoding="UTF-8" standalone="yes"?>
<Relationships xmlns="http://schemas.openxmlformats.org/package/2006/relationships"><Relationship Id="rId2" Type="http://schemas.openxmlformats.org/officeDocument/2006/relationships/hyperlink" Target="https://revasiled.pl/blog/czy-system-sterowania-sie-oplaca/" TargetMode="External"/><Relationship Id="rId1" Type="http://schemas.openxmlformats.org/officeDocument/2006/relationships/slideLayout" Target="../slideLayouts/slideLayout1.xml"/></Relationships>
</file>

<file path=ppt/slides/_rels/slide157.xml.rels><?xml version="1.0" encoding="UTF-8" standalone="yes"?>
<Relationships xmlns="http://schemas.openxmlformats.org/package/2006/relationships"><Relationship Id="rId2" Type="http://schemas.openxmlformats.org/officeDocument/2006/relationships/hyperlink" Target="https://revasiled.pl/blog/czy-system-sterowania-sie-oplaca/" TargetMode="External"/><Relationship Id="rId1" Type="http://schemas.openxmlformats.org/officeDocument/2006/relationships/slideLayout" Target="../slideLayouts/slideLayout1.xml"/></Relationships>
</file>

<file path=ppt/slides/_rels/slide158.xml.rels><?xml version="1.0" encoding="UTF-8" standalone="yes"?>
<Relationships xmlns="http://schemas.openxmlformats.org/package/2006/relationships"><Relationship Id="rId2" Type="http://schemas.openxmlformats.org/officeDocument/2006/relationships/hyperlink" Target="https://revasiled.pl/blog/czy-system-sterowania-sie-oplaca/" TargetMode="External"/><Relationship Id="rId1" Type="http://schemas.openxmlformats.org/officeDocument/2006/relationships/slideLayout" Target="../slideLayouts/slideLayout1.xml"/></Relationships>
</file>

<file path=ppt/slides/_rels/slide1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hyperlink" Target="https://revasiled.pl/blog/czy-system-sterowania-sie-oplaca/" TargetMode="Externa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60.xml.rels><?xml version="1.0" encoding="UTF-8" standalone="yes"?>
<Relationships xmlns="http://schemas.openxmlformats.org/package/2006/relationships"><Relationship Id="rId2" Type="http://schemas.openxmlformats.org/officeDocument/2006/relationships/hyperlink" Target="https://revasiled.pl/blog/czy-system-sterowania-sie-oplaca/" TargetMode="External"/><Relationship Id="rId1" Type="http://schemas.openxmlformats.org/officeDocument/2006/relationships/slideLayout" Target="../slideLayouts/slideLayout1.xml"/></Relationships>
</file>

<file path=ppt/slides/_rels/slide1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2.xml.rels><?xml version="1.0" encoding="UTF-8" standalone="yes"?>
<Relationships xmlns="http://schemas.openxmlformats.org/package/2006/relationships"><Relationship Id="rId2" Type="http://schemas.openxmlformats.org/officeDocument/2006/relationships/hyperlink" Target="https://ledolux.pl/inteligentne-systemy-oswietlenia-ulicznego/" TargetMode="External"/><Relationship Id="rId1" Type="http://schemas.openxmlformats.org/officeDocument/2006/relationships/slideLayout" Target="../slideLayouts/slideLayout1.xml"/></Relationships>
</file>

<file path=ppt/slides/_rels/slide163.xml.rels><?xml version="1.0" encoding="UTF-8" standalone="yes"?>
<Relationships xmlns="http://schemas.openxmlformats.org/package/2006/relationships"><Relationship Id="rId2" Type="http://schemas.openxmlformats.org/officeDocument/2006/relationships/hyperlink" Target="https://ledolux.pl/inteligentne-systemy-oswietlenia-ulicznego/" TargetMode="External"/><Relationship Id="rId1" Type="http://schemas.openxmlformats.org/officeDocument/2006/relationships/slideLayout" Target="../slideLayouts/slideLayout1.xml"/></Relationships>
</file>

<file path=ppt/slides/_rels/slide1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hyperlink" Target="https://ledolux.pl/inteligentne-systemy-oswietlenia-ulicznego/" TargetMode="External"/><Relationship Id="rId1" Type="http://schemas.openxmlformats.org/officeDocument/2006/relationships/slideLayout" Target="../slideLayouts/slideLayout1.xml"/></Relationships>
</file>

<file path=ppt/slides/_rels/slide1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iderlamp.pl/news-detail-trzonek-gniazdko-zarowki/" TargetMode="External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1.xml"/></Relationships>
</file>

<file path=ppt/slides/_rels/slide16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echpedia.pl/big.php?no=35633.jpg" TargetMode="External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1.xml"/></Relationships>
</file>

<file path=ppt/slides/_rels/slide1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.xml"/></Relationships>
</file>

<file path=ppt/slides/_rels/slide1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5.xml.rels><?xml version="1.0" encoding="UTF-8" standalone="yes"?>
<Relationships xmlns="http://schemas.openxmlformats.org/package/2006/relationships"><Relationship Id="rId2" Type="http://schemas.openxmlformats.org/officeDocument/2006/relationships/hyperlink" Target="https://solarled.pl/pl/n/Strefy-wiatrowe-w-Polsce-a-montaz-lamp-solarnych-LED/81" TargetMode="External"/><Relationship Id="rId1" Type="http://schemas.openxmlformats.org/officeDocument/2006/relationships/slideLayout" Target="../slideLayouts/slideLayout1.xml"/></Relationships>
</file>

<file path=ppt/slides/_rels/slide186.xml.rels><?xml version="1.0" encoding="UTF-8" standalone="yes"?>
<Relationships xmlns="http://schemas.openxmlformats.org/package/2006/relationships"><Relationship Id="rId3" Type="http://schemas.openxmlformats.org/officeDocument/2006/relationships/hyperlink" Target="https://solarled.pl/pl/n/Strefy-wiatrowe-w-Polsce-a-montaz-lamp-solarnych-LED/81" TargetMode="External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1.xml"/></Relationships>
</file>

<file path=ppt/slides/_rels/slide1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1.xml"/></Relationships>
</file>

<file path=ppt/slides/_rels/slide1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1.xml"/></Relationships>
</file>

<file path=ppt/slides/_rels/slide1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2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emf"/><Relationship Id="rId1" Type="http://schemas.openxmlformats.org/officeDocument/2006/relationships/slideLayout" Target="../slideLayouts/slideLayout1.xml"/></Relationships>
</file>

<file path=ppt/slides/_rels/slide2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emf"/><Relationship Id="rId1" Type="http://schemas.openxmlformats.org/officeDocument/2006/relationships/slideLayout" Target="../slideLayouts/slideLayout1.xml"/></Relationships>
</file>

<file path=ppt/slides/_rels/slide2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2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1.xml"/></Relationships>
</file>

<file path=ppt/slides/_rels/slide2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22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apiecie.salama.pl/" TargetMode="External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1.xml"/></Relationships>
</file>

<file path=ppt/slides/_rels/slide2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1.xml"/></Relationships>
</file>

<file path=ppt/slides/_rels/slide2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7" Type="http://schemas.openxmlformats.org/officeDocument/2006/relationships/image" Target="../media/image85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4.png"/><Relationship Id="rId5" Type="http://schemas.openxmlformats.org/officeDocument/2006/relationships/image" Target="../media/image83.png"/><Relationship Id="rId4" Type="http://schemas.openxmlformats.org/officeDocument/2006/relationships/image" Target="../media/image82.png"/></Relationships>
</file>

<file path=ppt/slides/_rels/slide2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2.png"/><Relationship Id="rId5" Type="http://schemas.openxmlformats.org/officeDocument/2006/relationships/image" Target="../media/image89.png"/><Relationship Id="rId4" Type="http://schemas.openxmlformats.org/officeDocument/2006/relationships/image" Target="../media/image88.png"/></Relationships>
</file>

<file path=ppt/slides/_rels/slide2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2.png"/><Relationship Id="rId4" Type="http://schemas.openxmlformats.org/officeDocument/2006/relationships/image" Target="../media/image92.png"/></Relationships>
</file>

<file path=ppt/slides/_rels/slide2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2.png"/><Relationship Id="rId4" Type="http://schemas.openxmlformats.org/officeDocument/2006/relationships/image" Target="../media/image95.png"/></Relationships>
</file>

<file path=ppt/slides/_rels/slide2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2.png"/><Relationship Id="rId4" Type="http://schemas.openxmlformats.org/officeDocument/2006/relationships/image" Target="../media/image98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1.xml"/></Relationships>
</file>

<file path=ppt/slides/_rels/slide2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2.png"/><Relationship Id="rId4" Type="http://schemas.openxmlformats.org/officeDocument/2006/relationships/image" Target="../media/image102.png"/></Relationships>
</file>

<file path=ppt/slides/_rels/slide2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png"/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2.png"/><Relationship Id="rId4" Type="http://schemas.openxmlformats.org/officeDocument/2006/relationships/image" Target="../media/image105.png"/></Relationships>
</file>

<file path=ppt/slides/_rels/slide2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2.png"/><Relationship Id="rId4" Type="http://schemas.openxmlformats.org/officeDocument/2006/relationships/image" Target="../media/image108.png"/></Relationships>
</file>

<file path=ppt/slides/_rels/slide2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9.png"/><Relationship Id="rId1" Type="http://schemas.openxmlformats.org/officeDocument/2006/relationships/slideLayout" Target="../slideLayouts/slideLayout1.xml"/></Relationships>
</file>

<file path=ppt/slides/_rels/slide2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1.xml"/></Relationships>
</file>

<file path=ppt/slides/_rels/slide2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2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2.xml.rels><?xml version="1.0" encoding="UTF-8" standalone="yes"?>
<Relationships xmlns="http://schemas.openxmlformats.org/package/2006/relationships"><Relationship Id="rId8" Type="http://schemas.openxmlformats.org/officeDocument/2006/relationships/hyperlink" Target="https://sonel.pl/pl/centrum-wiedzy/artykuly-prasowe/pomiary-natezenia-oswietlenia/oswietlenie-drogowe-zalecenia" TargetMode="External"/><Relationship Id="rId13" Type="http://schemas.openxmlformats.org/officeDocument/2006/relationships/hyperlink" Target="http://www.swiatlo.com/home/article/119-sterowanie-0-10v/37-sterowanie-oswietleniem" TargetMode="External"/><Relationship Id="rId18" Type="http://schemas.openxmlformats.org/officeDocument/2006/relationships/hyperlink" Target="https://ikmj.com/znak-ce-zgodnosc-europejska-czy-china-export/" TargetMode="External"/><Relationship Id="rId3" Type="http://schemas.openxmlformats.org/officeDocument/2006/relationships/hyperlink" Target="https://elektryka.edu.pl/uziemienie-rusztowania/" TargetMode="External"/><Relationship Id="rId7" Type="http://schemas.openxmlformats.org/officeDocument/2006/relationships/hyperlink" Target="https://ledolux.pl/inteligentne-systemy-oswietlenia-ulicznego/" TargetMode="External"/><Relationship Id="rId12" Type="http://schemas.openxmlformats.org/officeDocument/2006/relationships/hyperlink" Target="https://www.napiecie.salama.pl/jak-kupic-led-i-nie-przeplacic/" TargetMode="External"/><Relationship Id="rId17" Type="http://schemas.openxmlformats.org/officeDocument/2006/relationships/hyperlink" Target="http://www.osram.pl/osram_pl/aktualnosci-i-wiedza/systemy-sterowania-oswietleniem/technologie/dali/" TargetMode="External"/><Relationship Id="rId2" Type="http://schemas.openxmlformats.org/officeDocument/2006/relationships/hyperlink" Target="https://sip.lex.pl/akty-prawne/dzu-dziennik-ustaw/ogolne-przepisy-bezpieczenstwa-i-higieny-pracy-16798974/par-105" TargetMode="External"/><Relationship Id="rId16" Type="http://schemas.openxmlformats.org/officeDocument/2006/relationships/hyperlink" Target="http://www.wago.pl/rozwiazania/technika-budynkowa/automatyka-budynkowa/opis-systemu/dali/index-2.jsp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tvilight.com/pl/inteligentne-o%C5%9Bwietlenie-uliczne-0-10v-kontra-dali-d4i/" TargetMode="External"/><Relationship Id="rId11" Type="http://schemas.openxmlformats.org/officeDocument/2006/relationships/hyperlink" Target="https://klusdesign.pl/blog/dobor-temperatury-barwowej-swiatla-klucz-do-tworzenia-nastroju-i-funkcjonalnosci" TargetMode="External"/><Relationship Id="rId5" Type="http://schemas.openxmlformats.org/officeDocument/2006/relationships/hyperlink" Target="https://revasiled.pl/blog/czy-system-sterowania-sie-oplaca/" TargetMode="External"/><Relationship Id="rId15" Type="http://schemas.openxmlformats.org/officeDocument/2006/relationships/hyperlink" Target="http://www.wago.pl/" TargetMode="External"/><Relationship Id="rId10" Type="http://schemas.openxmlformats.org/officeDocument/2006/relationships/hyperlink" Target="https://www.techpedia.pl/big.php?no=35633.jpg" TargetMode="External"/><Relationship Id="rId4" Type="http://schemas.openxmlformats.org/officeDocument/2006/relationships/hyperlink" Target="https://alpinizmprzemyslowy.pl/kaski-do-pracy-dla-alpinistow-przemyslowych-normy-en-397-i-en-12492/" TargetMode="External"/><Relationship Id="rId9" Type="http://schemas.openxmlformats.org/officeDocument/2006/relationships/hyperlink" Target="https://www.liderlamp.pl/news-detail-trzonek-gniazdko-zarowki/" TargetMode="External"/><Relationship Id="rId14" Type="http://schemas.openxmlformats.org/officeDocument/2006/relationships/hyperlink" Target="https://www.napiecie.salama.pl/zegar-sterujacy-jaki-wybrac-i-jak-go-podlaczyc/#O-10-V-pod-kontrola-czasu-czyli-zegar-sterujacy-bez-granic" TargetMode="External"/></Relationships>
</file>

<file path=ppt/slides/_rels/slide243.xml.rels><?xml version="1.0" encoding="UTF-8" standalone="yes"?>
<Relationships xmlns="http://schemas.openxmlformats.org/package/2006/relationships"><Relationship Id="rId8" Type="http://schemas.openxmlformats.org/officeDocument/2006/relationships/hyperlink" Target="https://ciemneniebo.pl/przyklady-oswietlen/sportowe" TargetMode="External"/><Relationship Id="rId13" Type="http://schemas.openxmlformats.org/officeDocument/2006/relationships/hyperlink" Target="https://www.tim.pl/strefa-porad/Jaki-czujnik-ruchu-wybrac-i-jakich-bledow-unikac-Poradnik-dla-kazdego" TargetMode="External"/><Relationship Id="rId3" Type="http://schemas.openxmlformats.org/officeDocument/2006/relationships/hyperlink" Target="https://www.inwestycje.plus/oswietlenie-biurowe-sufitowe-rodzaje-rozwiazan/" TargetMode="External"/><Relationship Id="rId7" Type="http://schemas.openxmlformats.org/officeDocument/2006/relationships/hyperlink" Target="https://ciemneniebo.pl/przyklady-oswietlen/przydomowe" TargetMode="External"/><Relationship Id="rId12" Type="http://schemas.openxmlformats.org/officeDocument/2006/relationships/hyperlink" Target="https://www.napiecie.salama.pl/zegary-programowalne-ff-w-praktyce/" TargetMode="External"/><Relationship Id="rId2" Type="http://schemas.openxmlformats.org/officeDocument/2006/relationships/hyperlink" Target="https://ledolux.pl/oprawy-oswietlenia-ulicznego-led/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ciemneniebo.pl/przyklady-oswietlen/parkowe" TargetMode="External"/><Relationship Id="rId11" Type="http://schemas.openxmlformats.org/officeDocument/2006/relationships/hyperlink" Target="https://www.napiecie.salama.pl/zegar-sterujacy-jaki-wybrac-i-jak-go-podlaczyc/" TargetMode="External"/><Relationship Id="rId5" Type="http://schemas.openxmlformats.org/officeDocument/2006/relationships/hyperlink" Target="https://ciemneniebo.pl/przyklady-oswietlen/uliczne" TargetMode="External"/><Relationship Id="rId10" Type="http://schemas.openxmlformats.org/officeDocument/2006/relationships/hyperlink" Target="https://solarled.pl/pl/n/Strefy-wiatrowe-w-Polsce-a-montaz-lamp-solarnych-LED/81" TargetMode="External"/><Relationship Id="rId4" Type="http://schemas.openxmlformats.org/officeDocument/2006/relationships/hyperlink" Target="https://ciemneniebo.pl/news/oswietlenie-przemyslowe" TargetMode="External"/><Relationship Id="rId9" Type="http://schemas.openxmlformats.org/officeDocument/2006/relationships/hyperlink" Target="https://ciemneniebo.pl/przyklady-oswietlen/architektoniczne" TargetMode="Externa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ikmj.com/znak-ce-zgodnosc-europejska-czy-china-export/" TargetMode="External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hyperlink" Target="https://ciemneniebo.pl/przyklady-oswietlen/uliczne" TargetMode="External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hyperlink" Target="https://ciemneniebo.pl/przyklady-oswietlen/uliczne" TargetMode="External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hyperlink" Target="https://ciemneniebo.pl/przyklady-oswietlen/uliczne" TargetMode="External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hyperlink" Target="https://ciemneniebo.pl/przyklady-oswietlen/parkowe" TargetMode="External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hyperlink" Target="https://ciemneniebo.pl/przyklady-oswietlen/parkowe" TargetMode="External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hyperlink" Target="https://ciemneniebo.pl/przyklady-oswietlen/parkowe" TargetMode="External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hyperlink" Target="https://ciemneniebo.pl/przyklady-oswietlen/przydomowe" TargetMode="External"/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hyperlink" Target="https://ciemneniebo.pl/przyklady-oswietlen/sportowe" TargetMode="Externa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hyperlink" Target="https://ciemneniebo.pl/przyklady-oswietlen/architektoniczne" TargetMode="External"/><Relationship Id="rId1" Type="http://schemas.openxmlformats.org/officeDocument/2006/relationships/slideLayout" Target="../slideLayouts/slideLayout1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hyperlink" Target="https://ciemneniebo.pl/news/oswietlenie-przemyslowe" TargetMode="External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hyperlink" Target="https://ciemneniebo.pl/news/oswietlenie-przemyslowe" TargetMode="External"/><Relationship Id="rId1" Type="http://schemas.openxmlformats.org/officeDocument/2006/relationships/slideLayout" Target="../slideLayouts/slideLayout1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upa 21">
            <a:extLst>
              <a:ext uri="{FF2B5EF4-FFF2-40B4-BE49-F238E27FC236}">
                <a16:creationId xmlns:a16="http://schemas.microsoft.com/office/drawing/2014/main" id="{05C18C66-BE88-F141-86A4-E85C44AE91FA}"/>
              </a:ext>
            </a:extLst>
          </p:cNvPr>
          <p:cNvGrpSpPr/>
          <p:nvPr/>
        </p:nvGrpSpPr>
        <p:grpSpPr>
          <a:xfrm>
            <a:off x="4660692" y="456266"/>
            <a:ext cx="1252016" cy="142043"/>
            <a:chOff x="4660692" y="456266"/>
            <a:chExt cx="1252016" cy="142043"/>
          </a:xfrm>
        </p:grpSpPr>
        <p:cxnSp>
          <p:nvCxnSpPr>
            <p:cNvPr id="19" name="Łącznik prosty 18">
              <a:extLst>
                <a:ext uri="{FF2B5EF4-FFF2-40B4-BE49-F238E27FC236}">
                  <a16:creationId xmlns:a16="http://schemas.microsoft.com/office/drawing/2014/main" id="{75EFA76C-A79C-B744-A3F5-984016FF76E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660692" y="519343"/>
              <a:ext cx="1252016" cy="7944"/>
            </a:xfrm>
            <a:prstGeom prst="line">
              <a:avLst/>
            </a:prstGeom>
            <a:ln w="19050">
              <a:solidFill>
                <a:srgbClr val="263779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1" name="Łącznik prosty 20">
              <a:extLst>
                <a:ext uri="{FF2B5EF4-FFF2-40B4-BE49-F238E27FC236}">
                  <a16:creationId xmlns:a16="http://schemas.microsoft.com/office/drawing/2014/main" id="{A390CB6F-AD4A-1E46-9675-1C2F980F291C}"/>
                </a:ext>
              </a:extLst>
            </p:cNvPr>
            <p:cNvCxnSpPr/>
            <p:nvPr/>
          </p:nvCxnSpPr>
          <p:spPr>
            <a:xfrm>
              <a:off x="5912708" y="456266"/>
              <a:ext cx="0" cy="142043"/>
            </a:xfrm>
            <a:prstGeom prst="line">
              <a:avLst/>
            </a:prstGeom>
            <a:ln w="19050">
              <a:solidFill>
                <a:srgbClr val="263779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25211729-48F2-7E4B-949B-651DDA477AB3}"/>
              </a:ext>
            </a:extLst>
          </p:cNvPr>
          <p:cNvSpPr txBox="1"/>
          <p:nvPr/>
        </p:nvSpPr>
        <p:spPr>
          <a:xfrm>
            <a:off x="5323437" y="2556328"/>
            <a:ext cx="6161897" cy="95410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just"/>
            <a:r>
              <a:rPr lang="pl-PL" sz="2800" b="1" dirty="0">
                <a:solidFill>
                  <a:srgbClr val="C00000"/>
                </a:solidFill>
              </a:rPr>
              <a:t>Planowanie i wykonanie oświetlenia zewnętrznego – </a:t>
            </a:r>
            <a:r>
              <a:rPr lang="pl-PL" sz="2800" b="1">
                <a:solidFill>
                  <a:srgbClr val="C00000"/>
                </a:solidFill>
              </a:rPr>
              <a:t>szkolenie zawodowe</a:t>
            </a:r>
            <a:endParaRPr lang="en-US" b="1" dirty="0">
              <a:solidFill>
                <a:srgbClr val="C00000"/>
              </a:solidFill>
              <a:ea typeface="Lato Black"/>
              <a:cs typeface="Calibri"/>
            </a:endParaRPr>
          </a:p>
        </p:txBody>
      </p:sp>
      <p:grpSp>
        <p:nvGrpSpPr>
          <p:cNvPr id="38" name="Grupa 37">
            <a:extLst>
              <a:ext uri="{FF2B5EF4-FFF2-40B4-BE49-F238E27FC236}">
                <a16:creationId xmlns:a16="http://schemas.microsoft.com/office/drawing/2014/main" id="{DB108BC1-F9BE-014F-8917-AA8DB363DA7D}"/>
              </a:ext>
            </a:extLst>
          </p:cNvPr>
          <p:cNvGrpSpPr/>
          <p:nvPr/>
        </p:nvGrpSpPr>
        <p:grpSpPr>
          <a:xfrm>
            <a:off x="9658905" y="506027"/>
            <a:ext cx="1904260" cy="6004480"/>
            <a:chOff x="9658905" y="506027"/>
            <a:chExt cx="1904260" cy="6004480"/>
          </a:xfrm>
        </p:grpSpPr>
        <p:cxnSp>
          <p:nvCxnSpPr>
            <p:cNvPr id="24" name="Łącznik prosty 23">
              <a:extLst>
                <a:ext uri="{FF2B5EF4-FFF2-40B4-BE49-F238E27FC236}">
                  <a16:creationId xmlns:a16="http://schemas.microsoft.com/office/drawing/2014/main" id="{B9B298CE-99EE-C941-90EA-4C9B29F330C8}"/>
                </a:ext>
              </a:extLst>
            </p:cNvPr>
            <p:cNvCxnSpPr/>
            <p:nvPr/>
          </p:nvCxnSpPr>
          <p:spPr>
            <a:xfrm>
              <a:off x="9658905" y="6431872"/>
              <a:ext cx="1899821" cy="0"/>
            </a:xfrm>
            <a:prstGeom prst="line">
              <a:avLst/>
            </a:prstGeom>
            <a:ln w="19050">
              <a:solidFill>
                <a:srgbClr val="263779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6" name="Łącznik prosty 25">
              <a:extLst>
                <a:ext uri="{FF2B5EF4-FFF2-40B4-BE49-F238E27FC236}">
                  <a16:creationId xmlns:a16="http://schemas.microsoft.com/office/drawing/2014/main" id="{8A251E88-A3C3-4C4F-819A-F31C5990E78C}"/>
                </a:ext>
              </a:extLst>
            </p:cNvPr>
            <p:cNvCxnSpPr>
              <a:cxnSpLocks/>
            </p:cNvCxnSpPr>
            <p:nvPr/>
          </p:nvCxnSpPr>
          <p:spPr>
            <a:xfrm>
              <a:off x="11563165" y="506027"/>
              <a:ext cx="0" cy="5925845"/>
            </a:xfrm>
            <a:prstGeom prst="line">
              <a:avLst/>
            </a:prstGeom>
            <a:ln w="19050">
              <a:solidFill>
                <a:srgbClr val="263779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2" name="Łącznik prosty 31">
              <a:extLst>
                <a:ext uri="{FF2B5EF4-FFF2-40B4-BE49-F238E27FC236}">
                  <a16:creationId xmlns:a16="http://schemas.microsoft.com/office/drawing/2014/main" id="{12EAD400-6E47-A848-86D2-917037633EA6}"/>
                </a:ext>
              </a:extLst>
            </p:cNvPr>
            <p:cNvCxnSpPr/>
            <p:nvPr/>
          </p:nvCxnSpPr>
          <p:spPr>
            <a:xfrm>
              <a:off x="10861829" y="519343"/>
              <a:ext cx="696897" cy="0"/>
            </a:xfrm>
            <a:prstGeom prst="line">
              <a:avLst/>
            </a:prstGeom>
            <a:ln w="19050">
              <a:solidFill>
                <a:srgbClr val="26377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Łącznik prosty 33">
              <a:extLst>
                <a:ext uri="{FF2B5EF4-FFF2-40B4-BE49-F238E27FC236}">
                  <a16:creationId xmlns:a16="http://schemas.microsoft.com/office/drawing/2014/main" id="{FF267435-9DE0-4A40-8037-3980BA25DAA1}"/>
                </a:ext>
              </a:extLst>
            </p:cNvPr>
            <p:cNvCxnSpPr/>
            <p:nvPr/>
          </p:nvCxnSpPr>
          <p:spPr>
            <a:xfrm>
              <a:off x="9663344" y="6355148"/>
              <a:ext cx="0" cy="155359"/>
            </a:xfrm>
            <a:prstGeom prst="line">
              <a:avLst/>
            </a:prstGeom>
            <a:ln w="19050">
              <a:solidFill>
                <a:srgbClr val="26377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BFCA8E7F-0038-C6C7-3F13-6CADEFE4F2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29778" y="230187"/>
            <a:ext cx="4804228" cy="582840"/>
          </a:xfrm>
          <a:prstGeom prst="rect">
            <a:avLst/>
          </a:prstGeom>
        </p:spPr>
      </p:pic>
      <p:pic>
        <p:nvPicPr>
          <p:cNvPr id="3" name="Obraz 2" descr="Obraz zawierający tekst, zrzut ekranu, Czcionka, Grafika&#10;&#10;Zawartość wygenerowana przez AI może być niepoprawna.">
            <a:extLst>
              <a:ext uri="{FF2B5EF4-FFF2-40B4-BE49-F238E27FC236}">
                <a16:creationId xmlns:a16="http://schemas.microsoft.com/office/drawing/2014/main" id="{461BC0E3-13C6-7F8E-5A9D-D9AE20BD21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536" y="1434739"/>
            <a:ext cx="5304073" cy="5347372"/>
          </a:xfrm>
          <a:prstGeom prst="rect">
            <a:avLst/>
          </a:prstGeom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5B5ADDF4-9EF9-DA5B-A6F8-AC99222CE0C3}"/>
              </a:ext>
            </a:extLst>
          </p:cNvPr>
          <p:cNvSpPr txBox="1"/>
          <p:nvPr/>
        </p:nvSpPr>
        <p:spPr>
          <a:xfrm>
            <a:off x="5362353" y="5501488"/>
            <a:ext cx="6161897" cy="9002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buNone/>
            </a:pPr>
            <a:r>
              <a:rPr lang="pl-PL" sz="1050" dirty="0">
                <a:effectLst/>
                <a:latin typeface="Tahoma" panose="020B0604030504040204" pitchFamily="34" charset="0"/>
                <a:ea typeface="Times New Roman" panose="02020603050405020304" pitchFamily="18" charset="0"/>
              </a:rPr>
              <a:t>Projekt pn. „Utworzenie i funkcjonowanie Branżowego Centrum Umiejętności w branży elektroenergetycznej” w ramach Krajowego Planu Odbudowy i Zwiększania Odporności, </a:t>
            </a:r>
            <a:br>
              <a:rPr lang="pl-PL" sz="1050" dirty="0">
                <a:effectLst/>
                <a:latin typeface="Tahoma" panose="020B0604030504040204" pitchFamily="34" charset="0"/>
                <a:ea typeface="Times New Roman" panose="02020603050405020304" pitchFamily="18" charset="0"/>
              </a:rPr>
            </a:br>
            <a:r>
              <a:rPr lang="pl-PL" sz="1050" dirty="0">
                <a:effectLst/>
                <a:latin typeface="Tahoma" panose="020B0604030504040204" pitchFamily="34" charset="0"/>
                <a:ea typeface="Times New Roman" panose="02020603050405020304" pitchFamily="18" charset="0"/>
              </a:rPr>
              <a:t>w Komponencie A „Odporność i konkurencyjność gospodarki”, jako inwestycja A3.1.1 „Wsparcie rozwoju nowoczesnego kształcenia zawodowego, szkolnictwa wyższego oraz uczenia się przez całe życie”</a:t>
            </a:r>
            <a:endParaRPr lang="pl-PL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89740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8810E4-6CF8-C35C-416E-DD05DDAA33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>
            <a:extLst>
              <a:ext uri="{FF2B5EF4-FFF2-40B4-BE49-F238E27FC236}">
                <a16:creationId xmlns:a16="http://schemas.microsoft.com/office/drawing/2014/main" id="{ED851380-3542-399E-6864-6FC1081EA8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40956" y="3737113"/>
            <a:ext cx="2440716" cy="2893069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F10BAE5B-2E0B-FD6B-8D14-C26CF1221A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5759" y="400468"/>
            <a:ext cx="11540691" cy="841191"/>
          </a:xfrm>
        </p:spPr>
        <p:txBody>
          <a:bodyPr>
            <a:normAutofit/>
          </a:bodyPr>
          <a:lstStyle/>
          <a:p>
            <a:r>
              <a:rPr lang="pl-PL" sz="4800" noProof="0" dirty="0">
                <a:latin typeface="+mn-lt"/>
              </a:rPr>
              <a:t>BHP - badania i certyfikacja drabin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E690176D-4087-7F29-0BC1-666A315B4D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4735" y="1818862"/>
            <a:ext cx="9413666" cy="4442790"/>
          </a:xfrm>
        </p:spPr>
        <p:txBody>
          <a:bodyPr>
            <a:normAutofit/>
          </a:bodyPr>
          <a:lstStyle/>
          <a:p>
            <a:pPr algn="l">
              <a:lnSpc>
                <a:spcPct val="150000"/>
              </a:lnSpc>
            </a:pPr>
            <a:r>
              <a:rPr lang="pl-PL" dirty="0">
                <a:ea typeface="MS Mincho" panose="02020609040205080304" pitchFamily="49" charset="-128"/>
                <a:cs typeface="Times New Roman" panose="02020603050405020304" pitchFamily="18" charset="0"/>
              </a:rPr>
              <a:t>Drabiny elektroizolacyjne muszą przechodzić badania dielektryczne i być atestowane przez uprawnione jednostki certyfikujące. Powinny być oznakowane informacją o klasie napięciowej, numerze normy, dacie produkcji i numerze serii.</a:t>
            </a:r>
          </a:p>
          <a:p>
            <a:pPr algn="l">
              <a:lnSpc>
                <a:spcPct val="150000"/>
              </a:lnSpc>
            </a:pPr>
            <a:r>
              <a:rPr lang="pl-PL" dirty="0">
                <a:ea typeface="MS Mincho" panose="02020609040205080304" pitchFamily="49" charset="-128"/>
                <a:cs typeface="Times New Roman" panose="02020603050405020304" pitchFamily="18" charset="0"/>
              </a:rPr>
              <a:t>Muszą być regularnie kontrolowane pod kątem uszkodzeń mechanicznych i właściwości izolacyjnych. O ile nie są do tego przystosowane przez producenta nie wolno ich używać w warunkach wilgotnych.</a:t>
            </a:r>
          </a:p>
        </p:txBody>
      </p:sp>
    </p:spTree>
    <p:extLst>
      <p:ext uri="{BB962C8B-B14F-4D97-AF65-F5344CB8AC3E}">
        <p14:creationId xmlns:p14="http://schemas.microsoft.com/office/powerpoint/2010/main" val="3767069716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C02B73-4C71-6D21-5A44-7633A3F6C9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EBAF54F-C5F6-EEF6-C57D-D0E2E52725D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5759" y="400468"/>
            <a:ext cx="11540691" cy="841191"/>
          </a:xfrm>
        </p:spPr>
        <p:txBody>
          <a:bodyPr>
            <a:normAutofit/>
          </a:bodyPr>
          <a:lstStyle/>
          <a:p>
            <a:r>
              <a:rPr lang="pl-PL" sz="4800" b="1" dirty="0"/>
              <a:t>Projektowanie oświetlenia w/na podbitkach</a:t>
            </a:r>
            <a:endParaRPr lang="pl-PL" sz="4800" b="1" noProof="0" dirty="0">
              <a:latin typeface="+mn-lt"/>
            </a:endParaRP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AEDA588F-3E78-9CA7-C1E3-629BF0C3363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15599" y="1987826"/>
            <a:ext cx="11290851" cy="3543299"/>
          </a:xfrm>
        </p:spPr>
        <p:txBody>
          <a:bodyPr>
            <a:noAutofit/>
          </a:bodyPr>
          <a:lstStyle/>
          <a:p>
            <a:pPr algn="l"/>
            <a:r>
              <a:rPr lang="pl-PL" dirty="0"/>
              <a:t>Dobierz oprawy wpuszczane lub natynkowe o odpowiednim profilu</a:t>
            </a:r>
          </a:p>
          <a:p>
            <a:pPr algn="l"/>
            <a:r>
              <a:rPr lang="pl-PL" dirty="0"/>
              <a:t>Uwzględnij barwę światła i kierunek – światło dekoracyjne lub funkcjonalne</a:t>
            </a:r>
          </a:p>
          <a:p>
            <a:pPr algn="l"/>
            <a:r>
              <a:rPr lang="pl-PL" dirty="0"/>
              <a:t>Zaplanuj rozmieszczenie opraw – zgodnie z pożądanym efektem (gra światła i cienia)</a:t>
            </a:r>
          </a:p>
          <a:p>
            <a:pPr algn="l"/>
            <a:r>
              <a:rPr lang="pl-PL" dirty="0"/>
              <a:t>Zadbaj o wentylację i odprowadzenie ciepła</a:t>
            </a:r>
          </a:p>
          <a:p>
            <a:pPr algn="l"/>
            <a:r>
              <a:rPr lang="pl-PL" dirty="0"/>
              <a:t>Uwzględnij dostęp serwisowy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27161AE2-ADA3-243C-2999-82C5351DEB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21078" y="4434095"/>
            <a:ext cx="2201732" cy="2211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680647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08053A-C4F8-1F49-DF01-2138D79CBF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7284926-797A-4798-BC02-11204EA236E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5759" y="400468"/>
            <a:ext cx="11540691" cy="841191"/>
          </a:xfrm>
        </p:spPr>
        <p:txBody>
          <a:bodyPr>
            <a:normAutofit/>
          </a:bodyPr>
          <a:lstStyle/>
          <a:p>
            <a:r>
              <a:rPr lang="pl-PL" sz="4800" b="1" dirty="0"/>
              <a:t>Montaż oświetlenia w/na podbitkach</a:t>
            </a:r>
            <a:endParaRPr lang="pl-PL" sz="4800" b="1" noProof="0" dirty="0">
              <a:latin typeface="+mn-lt"/>
            </a:endParaRP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C67816F4-B20F-3756-D670-B25BA0F8075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15599" y="2047461"/>
            <a:ext cx="11290851" cy="3483664"/>
          </a:xfrm>
        </p:spPr>
        <p:txBody>
          <a:bodyPr>
            <a:noAutofit/>
          </a:bodyPr>
          <a:lstStyle/>
          <a:p>
            <a:pPr algn="l"/>
            <a:r>
              <a:rPr lang="pl-PL" dirty="0"/>
              <a:t>Wykonaj otwory montażowe zgodnie z wymiarami opraw</a:t>
            </a:r>
          </a:p>
          <a:p>
            <a:pPr algn="l"/>
            <a:r>
              <a:rPr lang="pl-PL" dirty="0"/>
              <a:t>Zastosuj oprawy o odpowiedniej klasie szczelności (np. IP ≥ 44)</a:t>
            </a:r>
          </a:p>
          <a:p>
            <a:pPr algn="l"/>
            <a:r>
              <a:rPr lang="pl-PL" dirty="0"/>
              <a:t>Poprowadź instalację elektryczną w sposób niewidoczny i bezpieczny</a:t>
            </a:r>
          </a:p>
          <a:p>
            <a:pPr algn="l"/>
            <a:r>
              <a:rPr lang="pl-PL" dirty="0"/>
              <a:t>Zadbaj o trwałe mocowanie i estetykę wykończenia</a:t>
            </a:r>
          </a:p>
          <a:p>
            <a:pPr algn="l"/>
            <a:r>
              <a:rPr lang="pl-PL" dirty="0"/>
              <a:t>Przeprowadź test działania i pomiary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B33CB514-6983-F785-37AA-0256D25784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21078" y="4434095"/>
            <a:ext cx="2201732" cy="2211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1750261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36CA7F-86BF-120B-F12A-6DA165CE3F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039406B-A10A-A483-96E2-306B07FE8C9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5759" y="400468"/>
            <a:ext cx="11540691" cy="841191"/>
          </a:xfrm>
        </p:spPr>
        <p:txBody>
          <a:bodyPr>
            <a:normAutofit/>
          </a:bodyPr>
          <a:lstStyle/>
          <a:p>
            <a:r>
              <a:rPr lang="pl-PL" sz="4800" b="1" dirty="0"/>
              <a:t>Oświetlenia na gruncie</a:t>
            </a:r>
            <a:endParaRPr lang="pl-PL" sz="4800" b="1" noProof="0" dirty="0">
              <a:latin typeface="+mn-lt"/>
            </a:endParaRP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254C5D4D-EABD-E323-C861-5B9F789960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30885" y="1859144"/>
            <a:ext cx="3330229" cy="3139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9886714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903C30-D038-2A48-321A-C92E2DEEF9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A727139-E417-AB26-9CFF-5C926256B4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5759" y="400468"/>
            <a:ext cx="11540691" cy="841191"/>
          </a:xfrm>
        </p:spPr>
        <p:txBody>
          <a:bodyPr>
            <a:normAutofit/>
          </a:bodyPr>
          <a:lstStyle/>
          <a:p>
            <a:r>
              <a:rPr lang="pl-PL" sz="4800" b="1" dirty="0"/>
              <a:t>Projektowanie oświetlenia na gruncie</a:t>
            </a:r>
            <a:endParaRPr lang="pl-PL" sz="4800" b="1" noProof="0" dirty="0">
              <a:latin typeface="+mn-lt"/>
            </a:endParaRP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6E779774-A2A3-FB37-60B1-03182514635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15599" y="2131484"/>
            <a:ext cx="11290851" cy="3399641"/>
          </a:xfrm>
        </p:spPr>
        <p:txBody>
          <a:bodyPr>
            <a:noAutofit/>
          </a:bodyPr>
          <a:lstStyle/>
          <a:p>
            <a:pPr algn="l"/>
            <a:r>
              <a:rPr lang="pl-PL" dirty="0"/>
              <a:t>Dobierz oprawy słupkowe lub niskie – do oświetlenia ścieżek, roślinności, elewacji</a:t>
            </a:r>
          </a:p>
          <a:p>
            <a:pPr algn="l"/>
            <a:r>
              <a:rPr lang="pl-PL" dirty="0"/>
              <a:t>Uwzględnij pożądany kierunek światła</a:t>
            </a:r>
          </a:p>
          <a:p>
            <a:pPr algn="l"/>
            <a:r>
              <a:rPr lang="pl-PL" dirty="0"/>
              <a:t>Zaplanuj rozmieszczenie opraw dla uzyskania efektu estetycznego i funkcjonalnego</a:t>
            </a:r>
          </a:p>
          <a:p>
            <a:pPr algn="l"/>
            <a:r>
              <a:rPr lang="pl-PL" dirty="0"/>
              <a:t>Zadbaj o odporność na warunki atmosferyczne i wilgoć</a:t>
            </a:r>
          </a:p>
          <a:p>
            <a:pPr algn="l"/>
            <a:r>
              <a:rPr lang="pl-PL" dirty="0"/>
              <a:t>Uwzględnij dostęp do zasilania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F9E1BD40-5674-6123-E874-1A14470B70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40348" y="4726516"/>
            <a:ext cx="1836053" cy="1731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4780356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0E490A-A286-8735-C8AA-09447E5B33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968B2E3-6040-579B-54B6-2057E7E5ED9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5759" y="400468"/>
            <a:ext cx="11540691" cy="841191"/>
          </a:xfrm>
        </p:spPr>
        <p:txBody>
          <a:bodyPr>
            <a:normAutofit/>
          </a:bodyPr>
          <a:lstStyle/>
          <a:p>
            <a:r>
              <a:rPr lang="pl-PL" sz="4800" b="1" dirty="0"/>
              <a:t>Montaż oświetlenia na gruncie</a:t>
            </a:r>
            <a:endParaRPr lang="pl-PL" sz="4800" b="1" noProof="0" dirty="0">
              <a:latin typeface="+mn-lt"/>
            </a:endParaRP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7D79E1DA-FC73-7982-936A-9B0804B292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15599" y="2131484"/>
            <a:ext cx="11290851" cy="3399641"/>
          </a:xfrm>
        </p:spPr>
        <p:txBody>
          <a:bodyPr>
            <a:noAutofit/>
          </a:bodyPr>
          <a:lstStyle/>
          <a:p>
            <a:pPr algn="l"/>
            <a:r>
              <a:rPr lang="pl-PL" dirty="0"/>
              <a:t>Wykonaj stabilne mocowanie – np. kotwy, fundamenty punktowe</a:t>
            </a:r>
          </a:p>
          <a:p>
            <a:pPr algn="l"/>
            <a:r>
              <a:rPr lang="pl-PL" dirty="0"/>
              <a:t>Zastosuj oprawy o wysokiej klasie szczelności (np. IP ≥ 65)</a:t>
            </a:r>
          </a:p>
          <a:p>
            <a:pPr algn="l"/>
            <a:r>
              <a:rPr lang="pl-PL" dirty="0"/>
              <a:t>Poprowadź trasę kablową w rurze ochronnej lub </a:t>
            </a:r>
            <a:r>
              <a:rPr lang="pl-PL" dirty="0" err="1"/>
              <a:t>peszlu</a:t>
            </a:r>
            <a:endParaRPr lang="pl-PL" dirty="0"/>
          </a:p>
          <a:p>
            <a:pPr algn="l"/>
            <a:r>
              <a:rPr lang="pl-PL" dirty="0"/>
              <a:t>Zadbaj o uziemienie i zabezpieczenia: nadprądowe, różnicowoprądowe i przeciwprzepięciowe</a:t>
            </a:r>
          </a:p>
          <a:p>
            <a:pPr algn="l"/>
            <a:r>
              <a:rPr lang="pl-PL" dirty="0"/>
              <a:t>Przeprowadź test działania i dokumentację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9B2B8534-FA2F-4F21-1EE5-02D9A1767B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40348" y="4726516"/>
            <a:ext cx="1836053" cy="1731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8865188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DB1694-AB57-F9C5-7E8A-153CBE5968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2CC90FC-89CC-2FC0-A5A7-5334E234FD6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5759" y="400468"/>
            <a:ext cx="11540691" cy="841191"/>
          </a:xfrm>
        </p:spPr>
        <p:txBody>
          <a:bodyPr>
            <a:normAutofit/>
          </a:bodyPr>
          <a:lstStyle/>
          <a:p>
            <a:r>
              <a:rPr lang="pl-PL" sz="4800" b="1" dirty="0"/>
              <a:t>Oświetlenie w gruncie – ruch pieszy</a:t>
            </a:r>
            <a:endParaRPr lang="pl-PL" sz="4800" b="1" noProof="0" dirty="0">
              <a:latin typeface="+mn-lt"/>
            </a:endParaRP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1C03B0A9-7942-87D8-CFFC-71A1593283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78271" y="1908313"/>
            <a:ext cx="4035458" cy="4047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3083482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88431C-1EB7-62B5-1DDF-E72E4599A3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BFE3DDA-4171-4D00-F965-F29201004B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5759" y="400468"/>
            <a:ext cx="11540691" cy="841191"/>
          </a:xfrm>
        </p:spPr>
        <p:txBody>
          <a:bodyPr>
            <a:normAutofit fontScale="90000"/>
          </a:bodyPr>
          <a:lstStyle/>
          <a:p>
            <a:r>
              <a:rPr lang="pl-PL" sz="4800" b="1" dirty="0"/>
              <a:t>Projektowanie oświetlenia w gruncie – ruch pieszy</a:t>
            </a:r>
            <a:endParaRPr lang="pl-PL" sz="4800" b="1" noProof="0" dirty="0">
              <a:latin typeface="+mn-lt"/>
            </a:endParaRP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79955682-4902-E811-BAC6-03214CF94DC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15599" y="1918252"/>
            <a:ext cx="11290851" cy="3612873"/>
          </a:xfrm>
        </p:spPr>
        <p:txBody>
          <a:bodyPr>
            <a:noAutofit/>
          </a:bodyPr>
          <a:lstStyle/>
          <a:p>
            <a:pPr algn="l"/>
            <a:r>
              <a:rPr lang="pl-PL" dirty="0"/>
              <a:t>Dobierając oprawy uwzględnij temperaturę powierzchni (np. w oprawach </a:t>
            </a:r>
            <a:r>
              <a:rPr lang="pl-PL" dirty="0" err="1"/>
              <a:t>methalogenkowych</a:t>
            </a:r>
            <a:r>
              <a:rPr lang="pl-PL" dirty="0"/>
              <a:t> szkło nagrzewa się do wysokich temperatur)</a:t>
            </a:r>
          </a:p>
          <a:p>
            <a:pPr algn="l"/>
            <a:r>
              <a:rPr lang="pl-PL" dirty="0"/>
              <a:t>Uwzględnij rozsył światła – dekoracyjny lub funkcjonalny</a:t>
            </a:r>
          </a:p>
          <a:p>
            <a:pPr algn="l"/>
            <a:r>
              <a:rPr lang="pl-PL" dirty="0"/>
              <a:t>Zaplanuj rozmieszczenie tak, by nie oślepiać pieszych</a:t>
            </a:r>
          </a:p>
          <a:p>
            <a:pPr algn="l"/>
            <a:r>
              <a:rPr lang="pl-PL" dirty="0"/>
              <a:t>Zadbaj o odporność na wilgoć i zabrudzenia</a:t>
            </a:r>
          </a:p>
          <a:p>
            <a:pPr algn="l"/>
            <a:r>
              <a:rPr lang="pl-PL" dirty="0"/>
              <a:t>Uwzględnij dostęp serwisowy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283A7095-8E6C-0A3B-23DA-95F881CE76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14010" y="3816626"/>
            <a:ext cx="2632879" cy="2640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5757559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E85CF9-D394-E296-5680-D8C5A57E43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F176D95-E0B6-2652-268B-50B726F552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5759" y="400468"/>
            <a:ext cx="11540691" cy="841191"/>
          </a:xfrm>
        </p:spPr>
        <p:txBody>
          <a:bodyPr>
            <a:normAutofit/>
          </a:bodyPr>
          <a:lstStyle/>
          <a:p>
            <a:r>
              <a:rPr lang="pl-PL" sz="4800" b="1" dirty="0"/>
              <a:t>Montaż oświetlenia w gruncie – ruch pieszy</a:t>
            </a:r>
            <a:endParaRPr lang="pl-PL" sz="4800" b="1" noProof="0" dirty="0">
              <a:latin typeface="+mn-lt"/>
            </a:endParaRP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0C2CC84A-AAA0-1686-CEAE-EB3A805F823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15599" y="2037522"/>
            <a:ext cx="11290851" cy="3493603"/>
          </a:xfrm>
        </p:spPr>
        <p:txBody>
          <a:bodyPr>
            <a:noAutofit/>
          </a:bodyPr>
          <a:lstStyle/>
          <a:p>
            <a:pPr algn="l"/>
            <a:r>
              <a:rPr lang="pl-PL" dirty="0"/>
              <a:t>Wykonaj odpowiednią obudowę i drenaż</a:t>
            </a:r>
          </a:p>
          <a:p>
            <a:pPr algn="l"/>
            <a:r>
              <a:rPr lang="pl-PL" dirty="0"/>
              <a:t>Zwróć szczególną uwagę na wykonanie podbudowy (aby oprawa się nie zapadała) </a:t>
            </a:r>
          </a:p>
          <a:p>
            <a:pPr algn="l"/>
            <a:r>
              <a:rPr lang="pl-PL" dirty="0"/>
              <a:t>Zastosuj oprawy o klasie np. IP ≥ 67 i IK ≥ 08</a:t>
            </a:r>
          </a:p>
          <a:p>
            <a:pPr algn="l"/>
            <a:r>
              <a:rPr lang="pl-PL" dirty="0"/>
              <a:t>Poprowadź trasę kablową w rurze ochronnej</a:t>
            </a:r>
          </a:p>
          <a:p>
            <a:pPr algn="l"/>
            <a:r>
              <a:rPr lang="pl-PL" dirty="0"/>
              <a:t>Zadbaj o szczelność i trwałość montażu</a:t>
            </a:r>
          </a:p>
          <a:p>
            <a:pPr algn="l"/>
            <a:r>
              <a:rPr lang="pl-PL" dirty="0"/>
              <a:t>Przeprowadź test działania i pomiary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05067E38-BA38-6AA7-ED27-C1D9BEFCB9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14010" y="3816626"/>
            <a:ext cx="2632879" cy="2640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9288335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CB83D4-1C65-D7EC-B75A-0DC077C8B6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7010955-256A-9ACC-AD8B-7D483AC3741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9087" y="400468"/>
            <a:ext cx="11757363" cy="841191"/>
          </a:xfrm>
        </p:spPr>
        <p:txBody>
          <a:bodyPr>
            <a:normAutofit/>
          </a:bodyPr>
          <a:lstStyle/>
          <a:p>
            <a:r>
              <a:rPr lang="pl-PL" sz="4800" b="1" dirty="0"/>
              <a:t>Oświetlenie w gruncie – ruch pojazdów</a:t>
            </a:r>
            <a:endParaRPr lang="pl-PL" sz="4800" b="1" noProof="0" dirty="0">
              <a:latin typeface="+mn-lt"/>
            </a:endParaRP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B52E2BE5-89EB-DEBC-EE7A-611F045EA2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92613" y="1158043"/>
            <a:ext cx="5006774" cy="4541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0315378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418FCD-647E-E15E-E531-73313A2983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5B978B0-32BE-FA54-69B1-EC2E3FE3DDD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9087" y="400468"/>
            <a:ext cx="11757363" cy="841191"/>
          </a:xfrm>
        </p:spPr>
        <p:txBody>
          <a:bodyPr>
            <a:normAutofit fontScale="90000"/>
          </a:bodyPr>
          <a:lstStyle/>
          <a:p>
            <a:r>
              <a:rPr lang="pl-PL" sz="4800" b="1" dirty="0"/>
              <a:t>Projektowanie oświetlenia w gruncie – ruch pojazdów</a:t>
            </a:r>
            <a:endParaRPr lang="pl-PL" sz="4800" b="1" noProof="0" dirty="0">
              <a:latin typeface="+mn-lt"/>
            </a:endParaRP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C35F6ACE-B347-DF27-ABF9-DD30A9D186D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15599" y="1828800"/>
            <a:ext cx="11290851" cy="3702325"/>
          </a:xfrm>
        </p:spPr>
        <p:txBody>
          <a:bodyPr>
            <a:noAutofit/>
          </a:bodyPr>
          <a:lstStyle/>
          <a:p>
            <a:pPr algn="l"/>
            <a:r>
              <a:rPr lang="pl-PL" dirty="0"/>
              <a:t>Dobierz oprawy najazdowe o wysokiej wytrzymałości mechanicznej</a:t>
            </a:r>
          </a:p>
          <a:p>
            <a:pPr algn="l"/>
            <a:r>
              <a:rPr lang="pl-PL" dirty="0"/>
              <a:t>Dobierając oprawy uwzględnij temperaturę powierzchni (np. w oprawach </a:t>
            </a:r>
            <a:r>
              <a:rPr lang="pl-PL" dirty="0" err="1"/>
              <a:t>methalogenkowych</a:t>
            </a:r>
            <a:r>
              <a:rPr lang="pl-PL" dirty="0"/>
              <a:t> szkło nagrzewa się do wysokich temperatur)</a:t>
            </a:r>
          </a:p>
          <a:p>
            <a:pPr algn="l"/>
            <a:r>
              <a:rPr lang="pl-PL" dirty="0"/>
              <a:t>Uwzględnij rozsył światła – funkcjonalny lub sygnalizacyjny</a:t>
            </a:r>
          </a:p>
          <a:p>
            <a:pPr algn="l"/>
            <a:r>
              <a:rPr lang="pl-PL" dirty="0"/>
              <a:t>Zaplanuj rozmieszczenie zgodnie z ruchem pojazdów (unikaj efektu olśnienia)</a:t>
            </a:r>
          </a:p>
          <a:p>
            <a:pPr algn="l"/>
            <a:r>
              <a:rPr lang="pl-PL" dirty="0"/>
              <a:t>Zadbaj o odporność opraw na nacisk punktowy o odpowiednim ciężarze (auta osobowe lub ciężarowe)</a:t>
            </a:r>
          </a:p>
          <a:p>
            <a:pPr algn="l"/>
            <a:r>
              <a:rPr lang="pl-PL" dirty="0"/>
              <a:t>Uwzględnij odporność na warunki atmosferyczne</a:t>
            </a:r>
          </a:p>
          <a:p>
            <a:pPr algn="l"/>
            <a:r>
              <a:rPr lang="pl-PL" dirty="0"/>
              <a:t>Uwzględnij dostęp serwisowy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7EA197B1-ACFE-E025-EFD5-BBF4FBE10F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44528" y="4485098"/>
            <a:ext cx="2306172" cy="2092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00369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ED4F74-F1D9-1EAC-827C-B346671384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6B06F383-41D9-58EF-A5A8-D08300AF62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10399693" y="3717235"/>
            <a:ext cx="1506757" cy="2941475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7AA3FF25-7CC7-CFE6-A83A-384CC3F3616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5759" y="400468"/>
            <a:ext cx="11540691" cy="841191"/>
          </a:xfrm>
        </p:spPr>
        <p:txBody>
          <a:bodyPr>
            <a:normAutofit/>
          </a:bodyPr>
          <a:lstStyle/>
          <a:p>
            <a:r>
              <a:rPr lang="pl-PL" sz="4800" noProof="0" dirty="0">
                <a:latin typeface="+mn-lt"/>
              </a:rPr>
              <a:t>BHP - rusztowania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E8BBFB98-5772-B6BF-D6EA-C3C492F02F1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6166" y="1431235"/>
            <a:ext cx="10446026" cy="4820478"/>
          </a:xfrm>
        </p:spPr>
        <p:txBody>
          <a:bodyPr>
            <a:normAutofit/>
          </a:bodyPr>
          <a:lstStyle/>
          <a:p>
            <a:pPr algn="l">
              <a:lnSpc>
                <a:spcPct val="150000"/>
              </a:lnSpc>
            </a:pPr>
            <a:r>
              <a:rPr lang="pl-PL" dirty="0">
                <a:ea typeface="MS Mincho" panose="02020609040205080304" pitchFamily="49" charset="-128"/>
                <a:cs typeface="Times New Roman" panose="02020603050405020304" pitchFamily="18" charset="0"/>
              </a:rPr>
              <a:t>Muszą być zmontowane przez osoby z odpowiednimi uprawnieniami.</a:t>
            </a:r>
          </a:p>
          <a:p>
            <a:pPr algn="l">
              <a:lnSpc>
                <a:spcPct val="150000"/>
              </a:lnSpc>
            </a:pPr>
            <a:r>
              <a:rPr lang="pl-PL" dirty="0">
                <a:ea typeface="MS Mincho" panose="02020609040205080304" pitchFamily="49" charset="-128"/>
                <a:cs typeface="Times New Roman" panose="02020603050405020304" pitchFamily="18" charset="0"/>
              </a:rPr>
              <a:t>Przed wejściem należy sprawdzić stan techniczny i stabilność rusztowania.</a:t>
            </a:r>
          </a:p>
          <a:p>
            <a:pPr algn="l">
              <a:lnSpc>
                <a:spcPct val="150000"/>
              </a:lnSpc>
            </a:pPr>
            <a:r>
              <a:rPr lang="pl-PL" dirty="0">
                <a:ea typeface="MS Mincho" panose="02020609040205080304" pitchFamily="49" charset="-128"/>
                <a:cs typeface="Times New Roman" panose="02020603050405020304" pitchFamily="18" charset="0"/>
              </a:rPr>
              <a:t>Obowiązkowe są barierki ochronne, burty i odpowiednie dojścia.</a:t>
            </a:r>
          </a:p>
          <a:p>
            <a:pPr algn="l">
              <a:lnSpc>
                <a:spcPct val="150000"/>
              </a:lnSpc>
            </a:pPr>
            <a:endParaRPr lang="pl-PL" dirty="0"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algn="l">
              <a:lnSpc>
                <a:spcPct val="150000"/>
              </a:lnSpc>
            </a:pPr>
            <a:r>
              <a:rPr lang="pl-PL" dirty="0">
                <a:ea typeface="MS Mincho" panose="02020609040205080304" pitchFamily="49" charset="-128"/>
                <a:cs typeface="Times New Roman" panose="02020603050405020304" pitchFamily="18" charset="0"/>
              </a:rPr>
              <a:t>Metalowe rusztowanie używane podczas prac elektrycznych </a:t>
            </a:r>
            <a:br>
              <a:rPr lang="pl-PL" dirty="0">
                <a:ea typeface="MS Mincho" panose="02020609040205080304" pitchFamily="49" charset="-128"/>
                <a:cs typeface="Times New Roman" panose="02020603050405020304" pitchFamily="18" charset="0"/>
              </a:rPr>
            </a:br>
            <a:r>
              <a:rPr lang="pl-PL" dirty="0">
                <a:ea typeface="MS Mincho" panose="02020609040205080304" pitchFamily="49" charset="-128"/>
                <a:cs typeface="Times New Roman" panose="02020603050405020304" pitchFamily="18" charset="0"/>
              </a:rPr>
              <a:t>(np. montażu opraw oświetleniowych), powinno być uziemione, </a:t>
            </a:r>
            <a:br>
              <a:rPr lang="pl-PL" dirty="0">
                <a:ea typeface="MS Mincho" panose="02020609040205080304" pitchFamily="49" charset="-128"/>
                <a:cs typeface="Times New Roman" panose="02020603050405020304" pitchFamily="18" charset="0"/>
              </a:rPr>
            </a:br>
            <a:r>
              <a:rPr lang="pl-PL" dirty="0">
                <a:ea typeface="MS Mincho" panose="02020609040205080304" pitchFamily="49" charset="-128"/>
                <a:cs typeface="Times New Roman" panose="02020603050405020304" pitchFamily="18" charset="0"/>
              </a:rPr>
              <a:t>zgodnie z obowiązującymi przepisami BHP i normami technicznymi.</a:t>
            </a:r>
          </a:p>
        </p:txBody>
      </p:sp>
    </p:spTree>
    <p:extLst>
      <p:ext uri="{BB962C8B-B14F-4D97-AF65-F5344CB8AC3E}">
        <p14:creationId xmlns:p14="http://schemas.microsoft.com/office/powerpoint/2010/main" val="2486494623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8A59D3-5847-4492-03F0-30F5F765B0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1CF5A1D-5308-5FFC-5DC9-2B01B9FFB1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9087" y="400468"/>
            <a:ext cx="11757363" cy="841191"/>
          </a:xfrm>
        </p:spPr>
        <p:txBody>
          <a:bodyPr>
            <a:normAutofit/>
          </a:bodyPr>
          <a:lstStyle/>
          <a:p>
            <a:r>
              <a:rPr lang="pl-PL" sz="4800" b="1" dirty="0"/>
              <a:t>Montaż oświetlenia w gruncie – ruch pojazdów</a:t>
            </a:r>
            <a:endParaRPr lang="pl-PL" sz="4800" b="1" noProof="0" dirty="0">
              <a:latin typeface="+mn-lt"/>
            </a:endParaRP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9329448F-3FAD-4824-3A9A-F16A929BDB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15599" y="1977887"/>
            <a:ext cx="11290851" cy="3553238"/>
          </a:xfrm>
        </p:spPr>
        <p:txBody>
          <a:bodyPr>
            <a:noAutofit/>
          </a:bodyPr>
          <a:lstStyle/>
          <a:p>
            <a:pPr algn="l"/>
            <a:r>
              <a:rPr lang="pl-PL" dirty="0"/>
              <a:t>Wykonaj fundamenty i obudowy zgodne z obciążeniem dynamicznym</a:t>
            </a:r>
          </a:p>
          <a:p>
            <a:pPr algn="l"/>
            <a:r>
              <a:rPr lang="pl-PL" dirty="0"/>
              <a:t>Zwróć szczególną uwagę na wykonanie podbudowy (aby oprawa pod naciskiem koła pojazdu się nie zapadała) </a:t>
            </a:r>
          </a:p>
          <a:p>
            <a:pPr algn="l"/>
            <a:r>
              <a:rPr lang="pl-PL" dirty="0"/>
              <a:t>Zastosuj oprawy o klasie np. IP ≥ 67 i IK ≥ 10</a:t>
            </a:r>
          </a:p>
          <a:p>
            <a:pPr algn="l"/>
            <a:r>
              <a:rPr lang="pl-PL" dirty="0"/>
              <a:t>Poprowadź trasę kablową w rurze ochronnej</a:t>
            </a:r>
          </a:p>
          <a:p>
            <a:pPr algn="l"/>
            <a:r>
              <a:rPr lang="pl-PL" dirty="0"/>
              <a:t>Zadbaj o szczelność, drenaż i trwałość montażu</a:t>
            </a:r>
          </a:p>
          <a:p>
            <a:pPr algn="l"/>
            <a:r>
              <a:rPr lang="pl-PL" dirty="0"/>
              <a:t>Przeprowadź test działania i dokumentację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388A1D7A-DFA4-6451-2733-2B733757F6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44528" y="4485098"/>
            <a:ext cx="2306172" cy="2092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3662862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6EC373-FC45-D6D7-DA5D-5EDBFD09D2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61BBD3A-DC22-F6A8-751C-80CD4447BA8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9087" y="400468"/>
            <a:ext cx="11757363" cy="841191"/>
          </a:xfrm>
        </p:spPr>
        <p:txBody>
          <a:bodyPr>
            <a:normAutofit/>
          </a:bodyPr>
          <a:lstStyle/>
          <a:p>
            <a:r>
              <a:rPr lang="pl-PL" sz="4800" b="1" dirty="0"/>
              <a:t>Oświetlenie na elewacji i schodach</a:t>
            </a:r>
            <a:endParaRPr lang="pl-PL" sz="4800" b="1" noProof="0" dirty="0">
              <a:latin typeface="+mn-lt"/>
            </a:endParaRP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F243F769-BD31-DA74-06A2-2D6BFE8BAF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03197" y="1956039"/>
            <a:ext cx="3985605" cy="3482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4377691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1B4E0F-89B4-9D13-9A6C-6A677474CA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6E0619C-7625-2547-FC4F-702506F119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9087" y="400468"/>
            <a:ext cx="11757363" cy="841191"/>
          </a:xfrm>
        </p:spPr>
        <p:txBody>
          <a:bodyPr>
            <a:normAutofit fontScale="90000"/>
          </a:bodyPr>
          <a:lstStyle/>
          <a:p>
            <a:r>
              <a:rPr lang="pl-PL" sz="4800" b="1" dirty="0"/>
              <a:t>Projektowane oświetlenia na elewacji i schodach</a:t>
            </a:r>
            <a:endParaRPr lang="pl-PL" sz="4800" b="1" noProof="0" dirty="0">
              <a:latin typeface="+mn-lt"/>
            </a:endParaRP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4A9859E7-088E-E61E-B1A2-4A1736A862B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15599" y="2007704"/>
            <a:ext cx="11290851" cy="3523421"/>
          </a:xfrm>
        </p:spPr>
        <p:txBody>
          <a:bodyPr>
            <a:noAutofit/>
          </a:bodyPr>
          <a:lstStyle/>
          <a:p>
            <a:pPr algn="l"/>
            <a:r>
              <a:rPr lang="pl-PL" dirty="0"/>
              <a:t>Dobierz oprawy wpuszczane lub natynkowe o kierunkowym świetle</a:t>
            </a:r>
          </a:p>
          <a:p>
            <a:pPr algn="l"/>
            <a:r>
              <a:rPr lang="pl-PL" dirty="0"/>
              <a:t>Uwzględnij bezpieczeństwo – widoczność stopni, krawędzi, przejść</a:t>
            </a:r>
          </a:p>
          <a:p>
            <a:pPr algn="l"/>
            <a:r>
              <a:rPr lang="pl-PL" dirty="0"/>
              <a:t>Zaplanuj rozmieszczenie dla równomiernego efektu</a:t>
            </a:r>
          </a:p>
          <a:p>
            <a:pPr algn="l"/>
            <a:r>
              <a:rPr lang="pl-PL" dirty="0"/>
              <a:t>Zadbaj o estetykę i integrację z materiałem elewacyjnym</a:t>
            </a:r>
          </a:p>
          <a:p>
            <a:pPr algn="l"/>
            <a:r>
              <a:rPr lang="pl-PL" dirty="0"/>
              <a:t>Rozważ system sterowania oświetleniem</a:t>
            </a:r>
          </a:p>
          <a:p>
            <a:pPr algn="l"/>
            <a:r>
              <a:rPr lang="pl-PL" dirty="0"/>
              <a:t>Uwzględnij dostęp serwisowy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FF39D90C-0309-292D-1955-968CA2EFED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32235" y="4521043"/>
            <a:ext cx="2324107" cy="2030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9616759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B756A6-2595-5F64-6A48-BEF33A8F63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B48171B-AD4D-84DE-F1BD-9A2C0DDCBCC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9087" y="400468"/>
            <a:ext cx="11757363" cy="841191"/>
          </a:xfrm>
        </p:spPr>
        <p:txBody>
          <a:bodyPr>
            <a:normAutofit/>
          </a:bodyPr>
          <a:lstStyle/>
          <a:p>
            <a:r>
              <a:rPr lang="pl-PL" sz="4800" b="1" dirty="0"/>
              <a:t>Montaż oświetlenia na elewacji i schodach</a:t>
            </a:r>
            <a:endParaRPr lang="pl-PL" sz="4800" b="1" noProof="0" dirty="0">
              <a:latin typeface="+mn-lt"/>
            </a:endParaRP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87FC3045-C145-A2A8-F27B-634AC9ADB9D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15599" y="1878496"/>
            <a:ext cx="11290851" cy="3652629"/>
          </a:xfrm>
        </p:spPr>
        <p:txBody>
          <a:bodyPr>
            <a:noAutofit/>
          </a:bodyPr>
          <a:lstStyle/>
          <a:p>
            <a:pPr algn="l"/>
            <a:r>
              <a:rPr lang="pl-PL" dirty="0"/>
              <a:t>Wykonaj otwory montażowe zgodnie z projektem</a:t>
            </a:r>
          </a:p>
          <a:p>
            <a:pPr algn="l"/>
            <a:r>
              <a:rPr lang="pl-PL" dirty="0"/>
              <a:t>Zastosuj oprawy o klasie np. IP ≥ 65 i odporności IK ≥ 08</a:t>
            </a:r>
          </a:p>
          <a:p>
            <a:pPr algn="l"/>
            <a:r>
              <a:rPr lang="pl-PL" dirty="0"/>
              <a:t>Poprowadź trasę kablową w sposób niewidoczny i bezpieczny</a:t>
            </a:r>
          </a:p>
          <a:p>
            <a:pPr algn="l"/>
            <a:r>
              <a:rPr lang="pl-PL" dirty="0"/>
              <a:t>Zadbaj o trwałość, szczelność i estetykę wykończenia</a:t>
            </a:r>
          </a:p>
          <a:p>
            <a:pPr algn="l"/>
            <a:r>
              <a:rPr lang="pl-PL" dirty="0"/>
              <a:t>Przeprowadź test działania i pomiary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958B39D1-32D5-2E8E-942B-6CDC81D08A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32235" y="4521043"/>
            <a:ext cx="2324107" cy="2030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1590159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488824-05FF-30F6-3527-9A174E0043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5315CF0-A2DF-DCD1-1032-85DEECF089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4785" y="3008404"/>
            <a:ext cx="11540691" cy="841191"/>
          </a:xfrm>
        </p:spPr>
        <p:txBody>
          <a:bodyPr>
            <a:normAutofit fontScale="90000"/>
          </a:bodyPr>
          <a:lstStyle/>
          <a:p>
            <a:r>
              <a:rPr lang="pl-PL" sz="4800" b="1" dirty="0"/>
              <a:t>Najważniejsze zagadnienia związane z oświetleniem</a:t>
            </a:r>
            <a:endParaRPr lang="pl-PL" sz="4800" b="1" noProof="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294813987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alpha val="78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58943EF-FE39-63D9-7757-6D3847C246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le tekstowe 4">
            <a:extLst>
              <a:ext uri="{FF2B5EF4-FFF2-40B4-BE49-F238E27FC236}">
                <a16:creationId xmlns:a16="http://schemas.microsoft.com/office/drawing/2014/main" id="{ED032E8A-07AB-5580-7F0F-AE8FFAD3DD1C}"/>
              </a:ext>
            </a:extLst>
          </p:cNvPr>
          <p:cNvSpPr txBox="1"/>
          <p:nvPr/>
        </p:nvSpPr>
        <p:spPr>
          <a:xfrm>
            <a:off x="431800" y="6400800"/>
            <a:ext cx="631134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>
                <a:solidFill>
                  <a:schemeClr val="bg1"/>
                </a:solidFill>
              </a:rPr>
              <a:t>Źródło: </a:t>
            </a:r>
            <a:r>
              <a:rPr lang="pl-PL" sz="1000" dirty="0">
                <a:hlinkClick r:id="rId2"/>
              </a:rPr>
              <a:t>https://klusdesign.pl/blog/dobor-temperatury-barwowej-swiatla-klucz-do-tworzenia-nastroju-i-funkcjonalnosci</a:t>
            </a:r>
            <a:r>
              <a:rPr lang="pl-PL" sz="1000" dirty="0"/>
              <a:t> </a:t>
            </a:r>
          </a:p>
        </p:txBody>
      </p:sp>
      <p:pic>
        <p:nvPicPr>
          <p:cNvPr id="3074" name="Picture 2" descr="oswietlenie-obiektow-handlowych-przewodnik-po-rozwiazaniach-dla-branzy-retail">
            <a:extLst>
              <a:ext uri="{FF2B5EF4-FFF2-40B4-BE49-F238E27FC236}">
                <a16:creationId xmlns:a16="http://schemas.microsoft.com/office/drawing/2014/main" id="{BF5AAEDD-F66A-CEF2-2DDF-D5BB31722D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17650"/>
            <a:ext cx="12192000" cy="3821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5961443A-B675-8122-DBAB-03B1EE82772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9087" y="400468"/>
            <a:ext cx="11757363" cy="841191"/>
          </a:xfrm>
        </p:spPr>
        <p:txBody>
          <a:bodyPr>
            <a:normAutofit/>
          </a:bodyPr>
          <a:lstStyle/>
          <a:p>
            <a:r>
              <a:rPr lang="pl-PL" sz="4800" b="1" dirty="0">
                <a:solidFill>
                  <a:schemeClr val="bg1"/>
                </a:solidFill>
              </a:rPr>
              <a:t>Barwa światła</a:t>
            </a:r>
            <a:endParaRPr lang="pl-PL" sz="4800" b="1" noProof="0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979301853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74C1E67-3A13-7B15-4281-8454E81FCC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le tekstowe 4">
            <a:extLst>
              <a:ext uri="{FF2B5EF4-FFF2-40B4-BE49-F238E27FC236}">
                <a16:creationId xmlns:a16="http://schemas.microsoft.com/office/drawing/2014/main" id="{5B9DD0C6-36DB-4330-E8E1-1E0DC2BC0A1F}"/>
              </a:ext>
            </a:extLst>
          </p:cNvPr>
          <p:cNvSpPr txBox="1"/>
          <p:nvPr/>
        </p:nvSpPr>
        <p:spPr>
          <a:xfrm>
            <a:off x="431800" y="6400800"/>
            <a:ext cx="631134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/>
              <a:t>Źródło: </a:t>
            </a:r>
            <a:r>
              <a:rPr lang="pl-PL" sz="1000" dirty="0">
                <a:hlinkClick r:id="rId2"/>
              </a:rPr>
              <a:t>https://www.napiecie.salama.pl/jak-kupic-led-i-nie-przeplacic/</a:t>
            </a:r>
            <a:r>
              <a:rPr lang="pl-PL" sz="1000" dirty="0"/>
              <a:t> </a:t>
            </a:r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F8B01A62-D926-643E-D43B-D97786CB2B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9087" y="400468"/>
            <a:ext cx="11757363" cy="841191"/>
          </a:xfrm>
        </p:spPr>
        <p:txBody>
          <a:bodyPr>
            <a:normAutofit/>
          </a:bodyPr>
          <a:lstStyle/>
          <a:p>
            <a:r>
              <a:rPr lang="pl-PL" sz="4800" b="1" dirty="0"/>
              <a:t>Współczynnik oddawania barw</a:t>
            </a:r>
            <a:endParaRPr lang="pl-PL" sz="4800" b="1" noProof="0" dirty="0">
              <a:latin typeface="+mn-lt"/>
            </a:endParaRPr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6D05F383-7C0B-079C-342B-F3C71D549D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250" y="1443039"/>
            <a:ext cx="9715500" cy="4886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6641312"/>
      </p:ext>
    </p:extLst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F05AA19-1359-56BF-A90A-837F24E929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le tekstowe 4">
            <a:extLst>
              <a:ext uri="{FF2B5EF4-FFF2-40B4-BE49-F238E27FC236}">
                <a16:creationId xmlns:a16="http://schemas.microsoft.com/office/drawing/2014/main" id="{76C43167-CB8D-A096-4762-0E78F6A85FA1}"/>
              </a:ext>
            </a:extLst>
          </p:cNvPr>
          <p:cNvSpPr txBox="1"/>
          <p:nvPr/>
        </p:nvSpPr>
        <p:spPr>
          <a:xfrm>
            <a:off x="431800" y="6400800"/>
            <a:ext cx="631134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/>
              <a:t>Źródło: </a:t>
            </a:r>
            <a:r>
              <a:rPr lang="pl-PL" sz="1000" dirty="0">
                <a:hlinkClick r:id="rId2"/>
              </a:rPr>
              <a:t>https://ledolux.pl/oprawy-oswietlenia-ulicznego-led/</a:t>
            </a:r>
            <a:r>
              <a:rPr lang="pl-PL" sz="1000" dirty="0"/>
              <a:t> </a:t>
            </a:r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D7121588-7621-89C0-2B27-1EBCB916258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9087" y="400468"/>
            <a:ext cx="11757363" cy="841191"/>
          </a:xfrm>
        </p:spPr>
        <p:txBody>
          <a:bodyPr>
            <a:normAutofit/>
          </a:bodyPr>
          <a:lstStyle/>
          <a:p>
            <a:r>
              <a:rPr lang="pl-PL" sz="4800" b="1" dirty="0"/>
              <a:t>Bryła fotometryczna</a:t>
            </a:r>
            <a:endParaRPr lang="pl-PL" sz="4800" b="1" noProof="0" dirty="0">
              <a:latin typeface="+mn-lt"/>
            </a:endParaRP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6372FE7A-3FB3-125E-7D16-FC42D994CB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71988" y="1390473"/>
            <a:ext cx="5334462" cy="4077053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291DDA10-9D19-A278-F707-C54B564F9748}"/>
              </a:ext>
            </a:extLst>
          </p:cNvPr>
          <p:cNvSpPr txBox="1"/>
          <p:nvPr/>
        </p:nvSpPr>
        <p:spPr>
          <a:xfrm>
            <a:off x="526773" y="1681874"/>
            <a:ext cx="5814391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dirty="0"/>
              <a:t>Bryła fotometryczna to trójwymiarowy obraz pokazujący, jak rozchodzi się światło z oprawy oświetleniowej. </a:t>
            </a:r>
          </a:p>
          <a:p>
            <a:endParaRPr lang="pl-PL" sz="2400" dirty="0"/>
          </a:p>
          <a:p>
            <a:r>
              <a:rPr lang="pl-PL" sz="2400" dirty="0"/>
              <a:t>Dzięki niej można zobaczyć, w które strony i z jaką intensywnością świeci lampa.</a:t>
            </a:r>
          </a:p>
          <a:p>
            <a:endParaRPr lang="pl-PL" sz="2400" dirty="0"/>
          </a:p>
          <a:p>
            <a:r>
              <a:rPr lang="pl-PL" sz="2400" b="1" dirty="0"/>
              <a:t>To jak mapa światła</a:t>
            </a:r>
            <a:r>
              <a:rPr lang="pl-PL" sz="2400" dirty="0"/>
              <a:t> – zamiast pokazywać drogi, pokazuje gdzie i jak mocno świeci lampa.</a:t>
            </a:r>
          </a:p>
        </p:txBody>
      </p:sp>
    </p:spTree>
    <p:extLst>
      <p:ext uri="{BB962C8B-B14F-4D97-AF65-F5344CB8AC3E}">
        <p14:creationId xmlns:p14="http://schemas.microsoft.com/office/powerpoint/2010/main" val="3328497439"/>
      </p:ext>
    </p:extLst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AF5755F-B10A-C8C3-07B9-75364DD3F4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le tekstowe 4">
            <a:extLst>
              <a:ext uri="{FF2B5EF4-FFF2-40B4-BE49-F238E27FC236}">
                <a16:creationId xmlns:a16="http://schemas.microsoft.com/office/drawing/2014/main" id="{BCA4C7A5-6BDB-48D2-B371-DA35B9A75768}"/>
              </a:ext>
            </a:extLst>
          </p:cNvPr>
          <p:cNvSpPr txBox="1"/>
          <p:nvPr/>
        </p:nvSpPr>
        <p:spPr>
          <a:xfrm>
            <a:off x="431800" y="6400800"/>
            <a:ext cx="631134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/>
              <a:t>Źródło: </a:t>
            </a:r>
            <a:r>
              <a:rPr lang="pl-PL" sz="1000" dirty="0">
                <a:hlinkClick r:id="rId2"/>
              </a:rPr>
              <a:t>https://www.inwestycje.plus/oswietlenie-biurowe-sufitowe-rodzaje-rozwiazan/</a:t>
            </a:r>
            <a:r>
              <a:rPr lang="pl-PL" sz="1000" dirty="0"/>
              <a:t> </a:t>
            </a:r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808D2A8F-3E85-7A41-506E-0FA702A7504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9087" y="400468"/>
            <a:ext cx="11757363" cy="841191"/>
          </a:xfrm>
        </p:spPr>
        <p:txBody>
          <a:bodyPr>
            <a:normAutofit/>
          </a:bodyPr>
          <a:lstStyle/>
          <a:p>
            <a:r>
              <a:rPr lang="pl-PL" sz="4800" b="1" dirty="0"/>
              <a:t>Bryła fotometryczna</a:t>
            </a:r>
            <a:endParaRPr lang="pl-PL" sz="4800" b="1" noProof="0" dirty="0">
              <a:latin typeface="+mn-lt"/>
            </a:endParaRP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AFACEE9B-E043-EE44-F330-961396FF73AE}"/>
              </a:ext>
            </a:extLst>
          </p:cNvPr>
          <p:cNvSpPr txBox="1"/>
          <p:nvPr/>
        </p:nvSpPr>
        <p:spPr>
          <a:xfrm>
            <a:off x="347869" y="1905506"/>
            <a:ext cx="4418915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dirty="0"/>
              <a:t>Krzywe światłości (górna część) to przekroje bryły fotometrycznej – pokazują rozkład światła w jednej płaszczyźnie.</a:t>
            </a:r>
          </a:p>
          <a:p>
            <a:endParaRPr lang="pl-PL" sz="2400" dirty="0"/>
          </a:p>
          <a:p>
            <a:endParaRPr lang="pl-PL" sz="2400" dirty="0"/>
          </a:p>
          <a:p>
            <a:r>
              <a:rPr lang="pl-PL" sz="2400" dirty="0"/>
              <a:t>Sposób świecenia (dolna część) to wizualizacje, które pomagają wyobrazić sobie, jak światło wygląda w rzeczywistości.</a:t>
            </a:r>
          </a:p>
        </p:txBody>
      </p:sp>
      <p:pic>
        <p:nvPicPr>
          <p:cNvPr id="4104" name="Picture 8" descr="Oświetlenie biurowe - krzywe światłosci">
            <a:extLst>
              <a:ext uri="{FF2B5EF4-FFF2-40B4-BE49-F238E27FC236}">
                <a16:creationId xmlns:a16="http://schemas.microsoft.com/office/drawing/2014/main" id="{782C5705-1DCF-3E5A-4863-C9E8437989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6784" y="1500808"/>
            <a:ext cx="7234372" cy="4393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52724810"/>
      </p:ext>
    </p:extLst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6C1480F-BD9E-43DE-FA15-ADF3DCDB65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1B1B6AC-F579-373B-0C4C-4762B4027E0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9087" y="400468"/>
            <a:ext cx="11757363" cy="841191"/>
          </a:xfrm>
        </p:spPr>
        <p:txBody>
          <a:bodyPr>
            <a:normAutofit/>
          </a:bodyPr>
          <a:lstStyle/>
          <a:p>
            <a:r>
              <a:rPr lang="pl-PL" sz="4800" b="1" dirty="0"/>
              <a:t>ULOR = 0,0 % – co to oznacza?</a:t>
            </a: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F689BC92-7F4F-EDC3-80E8-BE4A30DF9477}"/>
              </a:ext>
            </a:extLst>
          </p:cNvPr>
          <p:cNvSpPr txBox="1"/>
          <p:nvPr/>
        </p:nvSpPr>
        <p:spPr>
          <a:xfrm>
            <a:off x="1683026" y="2412401"/>
            <a:ext cx="882594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dirty="0"/>
              <a:t>ULOR (</a:t>
            </a:r>
            <a:r>
              <a:rPr lang="pl-PL" sz="2400" dirty="0" err="1"/>
              <a:t>Upward</a:t>
            </a:r>
            <a:r>
              <a:rPr lang="pl-PL" sz="2400" dirty="0"/>
              <a:t> </a:t>
            </a:r>
            <a:r>
              <a:rPr lang="pl-PL" sz="2400" dirty="0" err="1"/>
              <a:t>Light</a:t>
            </a:r>
            <a:r>
              <a:rPr lang="pl-PL" sz="2400" dirty="0"/>
              <a:t> </a:t>
            </a:r>
            <a:r>
              <a:rPr lang="pl-PL" sz="2400" dirty="0" err="1"/>
              <a:t>Output</a:t>
            </a:r>
            <a:r>
              <a:rPr lang="pl-PL" sz="2400" dirty="0"/>
              <a:t> Ratio) – wskaźnik emisji światła w górę.</a:t>
            </a:r>
          </a:p>
          <a:p>
            <a:endParaRPr lang="pl-PL" sz="2400" dirty="0"/>
          </a:p>
          <a:p>
            <a:r>
              <a:rPr lang="pl-PL" sz="2400" dirty="0"/>
              <a:t>Wartość ULOR = 0,0% oznacza brak emisji światła w górę.</a:t>
            </a:r>
          </a:p>
          <a:p>
            <a:endParaRPr lang="pl-PL" sz="2400" dirty="0"/>
          </a:p>
          <a:p>
            <a:r>
              <a:rPr lang="pl-PL" sz="2400" dirty="0"/>
              <a:t>Producent oprawy powinien dostarczyć potwierdzenie ULOR w formie graficznej i opisowej.</a:t>
            </a:r>
          </a:p>
        </p:txBody>
      </p:sp>
    </p:spTree>
    <p:extLst>
      <p:ext uri="{BB962C8B-B14F-4D97-AF65-F5344CB8AC3E}">
        <p14:creationId xmlns:p14="http://schemas.microsoft.com/office/powerpoint/2010/main" val="41876149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9ADC20-AD5B-1D8D-EDBC-83C5C7058A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>
            <a:extLst>
              <a:ext uri="{FF2B5EF4-FFF2-40B4-BE49-F238E27FC236}">
                <a16:creationId xmlns:a16="http://schemas.microsoft.com/office/drawing/2014/main" id="{13402575-2F70-5551-4882-58BC805036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10399693" y="3717235"/>
            <a:ext cx="1506757" cy="2941475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377A25B8-8D1A-699F-0ED5-CADF4AA0958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5759" y="400468"/>
            <a:ext cx="11540691" cy="841191"/>
          </a:xfrm>
        </p:spPr>
        <p:txBody>
          <a:bodyPr>
            <a:normAutofit fontScale="90000"/>
          </a:bodyPr>
          <a:lstStyle/>
          <a:p>
            <a:r>
              <a:rPr lang="pl-PL" sz="4800" dirty="0">
                <a:latin typeface="+mn-lt"/>
              </a:rPr>
              <a:t>Dlaczego uziemienie rusztowania jest konieczne?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A11D4B1F-DF62-8C28-9445-7F67137D35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7199" y="1431235"/>
            <a:ext cx="11121887" cy="4820478"/>
          </a:xfrm>
        </p:spPr>
        <p:txBody>
          <a:bodyPr>
            <a:normAutofit/>
          </a:bodyPr>
          <a:lstStyle/>
          <a:p>
            <a:pPr algn="l">
              <a:lnSpc>
                <a:spcPct val="150000"/>
              </a:lnSpc>
            </a:pPr>
            <a:r>
              <a:rPr lang="pl-PL" dirty="0">
                <a:ea typeface="MS Mincho" panose="02020609040205080304" pitchFamily="49" charset="-128"/>
                <a:cs typeface="Times New Roman" panose="02020603050405020304" pitchFamily="18" charset="0"/>
              </a:rPr>
              <a:t>W przypadku uszkodzenia izolacji przewodów lub przypadkowego kontaktu z instalacją elektryczną metalowa konstrukcja rusztowania może przewodzić prąd i doprowadzić do porażenia osób mających kontakt z rusztowaniem.</a:t>
            </a:r>
          </a:p>
          <a:p>
            <a:pPr algn="l">
              <a:lnSpc>
                <a:spcPct val="150000"/>
              </a:lnSpc>
            </a:pPr>
            <a:r>
              <a:rPr lang="pl-PL" dirty="0">
                <a:ea typeface="MS Mincho" panose="02020609040205080304" pitchFamily="49" charset="-128"/>
                <a:cs typeface="Times New Roman" panose="02020603050405020304" pitchFamily="18" charset="0"/>
              </a:rPr>
              <a:t>W przypadku wyładowania atmosferycznego w rusztowanie prąd piorunowy poprzez konstrukcję rusztowania musi bezpiecznie być odprowadzony do uziemienia.</a:t>
            </a:r>
          </a:p>
          <a:p>
            <a:pPr algn="l">
              <a:lnSpc>
                <a:spcPct val="150000"/>
              </a:lnSpc>
            </a:pPr>
            <a:r>
              <a:rPr lang="pl-PL" dirty="0">
                <a:ea typeface="MS Mincho" panose="02020609040205080304" pitchFamily="49" charset="-128"/>
                <a:cs typeface="Times New Roman" panose="02020603050405020304" pitchFamily="18" charset="0"/>
              </a:rPr>
              <a:t>Więcej informacji w normach:</a:t>
            </a:r>
          </a:p>
          <a:p>
            <a:pPr marL="800100" lvl="1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2400" dirty="0">
                <a:ea typeface="MS Mincho" panose="02020609040205080304" pitchFamily="49" charset="-128"/>
                <a:cs typeface="Times New Roman" panose="02020603050405020304" pitchFamily="18" charset="0"/>
              </a:rPr>
              <a:t>PN-EN 62305-3 - ochrona odgromowa.</a:t>
            </a:r>
          </a:p>
          <a:p>
            <a:pPr marL="800100" lvl="1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2400" dirty="0">
                <a:ea typeface="MS Mincho" panose="02020609040205080304" pitchFamily="49" charset="-128"/>
                <a:cs typeface="Times New Roman" panose="02020603050405020304" pitchFamily="18" charset="0"/>
              </a:rPr>
              <a:t>PN-HD 60364-5-54 - instalacje uziemiające.</a:t>
            </a:r>
          </a:p>
        </p:txBody>
      </p:sp>
    </p:spTree>
    <p:extLst>
      <p:ext uri="{BB962C8B-B14F-4D97-AF65-F5344CB8AC3E}">
        <p14:creationId xmlns:p14="http://schemas.microsoft.com/office/powerpoint/2010/main" val="508779436"/>
      </p:ext>
    </p:extLst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BE345D-10FC-5C52-BC62-F8B1B25E8F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17EE586-CEA6-56F0-F7B4-6A1231BB33D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4785" y="3008404"/>
            <a:ext cx="11540691" cy="841191"/>
          </a:xfrm>
        </p:spPr>
        <p:txBody>
          <a:bodyPr>
            <a:normAutofit/>
          </a:bodyPr>
          <a:lstStyle/>
          <a:p>
            <a:r>
              <a:rPr lang="pl-PL" sz="4800" b="1" dirty="0"/>
              <a:t>Rodzaje sterowania oświetleniem</a:t>
            </a:r>
            <a:endParaRPr lang="pl-PL" sz="4800" b="1" noProof="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417975041"/>
      </p:ext>
    </p:extLst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4A532A-C2B6-EAA4-AFC8-422F9B61EB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CB8C996-4147-46E7-AC64-AFB1A7ED3B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4785" y="3008404"/>
            <a:ext cx="11540691" cy="841191"/>
          </a:xfrm>
        </p:spPr>
        <p:txBody>
          <a:bodyPr>
            <a:normAutofit/>
          </a:bodyPr>
          <a:lstStyle/>
          <a:p>
            <a:r>
              <a:rPr lang="pl-PL" sz="4800" b="1" dirty="0"/>
              <a:t>Ręczne</a:t>
            </a:r>
            <a:endParaRPr lang="pl-PL" sz="4800" b="1" noProof="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444919015"/>
      </p:ext>
    </p:extLst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1BE5DFA-70BD-9E1B-E74E-F5CEF2DF55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A036AC7-D601-8501-EFB2-406ED748F5B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9087" y="400468"/>
            <a:ext cx="11757363" cy="841191"/>
          </a:xfrm>
        </p:spPr>
        <p:txBody>
          <a:bodyPr>
            <a:normAutofit/>
          </a:bodyPr>
          <a:lstStyle/>
          <a:p>
            <a:r>
              <a:rPr lang="pl-PL" sz="4800" b="1" dirty="0"/>
              <a:t>Sterowanie ręczne</a:t>
            </a:r>
            <a:endParaRPr lang="pl-PL" sz="4800" b="1" noProof="0" dirty="0">
              <a:latin typeface="+mn-lt"/>
            </a:endParaRP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03191C16-61D8-BA43-C6D5-A01525B9172A}"/>
              </a:ext>
            </a:extLst>
          </p:cNvPr>
          <p:cNvSpPr txBox="1"/>
          <p:nvPr/>
        </p:nvSpPr>
        <p:spPr>
          <a:xfrm>
            <a:off x="367552" y="1928403"/>
            <a:ext cx="11271169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dirty="0"/>
              <a:t>Podstawowy sposób sterowania polega na ręcznym załączeniu i wyłączeniu oświetlenia.</a:t>
            </a:r>
          </a:p>
          <a:p>
            <a:endParaRPr lang="pl-PL" sz="2400" dirty="0"/>
          </a:p>
          <a:p>
            <a:r>
              <a:rPr lang="pl-PL" sz="2400" dirty="0"/>
              <a:t>Ze względu na konieczność obecności człowieka do załączenia i wyłączenia oświetlenia, jest to najdroższy i najbardziej zawodny sposób sterowania oświetleniem.</a:t>
            </a:r>
          </a:p>
          <a:p>
            <a:endParaRPr lang="pl-PL" sz="2400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pl-PL" sz="2400" dirty="0"/>
              <a:t>Koszt czasu pracy człowieka np. pracownika obsługującego oświetlenie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pl-PL" sz="2400" dirty="0"/>
              <a:t>Załączenie i wyłączenie oświetlenia zależy od „pamięci i punktualności” człowieka co czyni ten sposób sterowania najbardziej zawodnym.</a:t>
            </a:r>
          </a:p>
          <a:p>
            <a:endParaRPr lang="pl-PL" sz="2400" dirty="0"/>
          </a:p>
        </p:txBody>
      </p:sp>
    </p:spTree>
    <p:extLst>
      <p:ext uri="{BB962C8B-B14F-4D97-AF65-F5344CB8AC3E}">
        <p14:creationId xmlns:p14="http://schemas.microsoft.com/office/powerpoint/2010/main" val="2158168490"/>
      </p:ext>
    </p:extLst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9B7F26-6489-0EB5-5DB2-3846ED4A81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FB38623-BFFC-B4E4-2100-D2336F1FFE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4785" y="3008404"/>
            <a:ext cx="11540691" cy="841191"/>
          </a:xfrm>
        </p:spPr>
        <p:txBody>
          <a:bodyPr>
            <a:normAutofit/>
          </a:bodyPr>
          <a:lstStyle/>
          <a:p>
            <a:r>
              <a:rPr lang="pl-PL" sz="4800" b="1" dirty="0"/>
              <a:t>Czujniki zmierzchu</a:t>
            </a:r>
            <a:endParaRPr lang="pl-PL" sz="4800" b="1" noProof="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795641859"/>
      </p:ext>
    </p:extLst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341C06-8900-F149-2B55-C06323AD63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6ADCD13-E427-B040-C440-5CCA65F0C28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9087" y="400468"/>
            <a:ext cx="11757363" cy="841191"/>
          </a:xfrm>
        </p:spPr>
        <p:txBody>
          <a:bodyPr>
            <a:normAutofit/>
          </a:bodyPr>
          <a:lstStyle/>
          <a:p>
            <a:r>
              <a:rPr lang="pl-PL" sz="4800" b="1" noProof="0" dirty="0">
                <a:latin typeface="+mn-lt"/>
              </a:rPr>
              <a:t>Czujniki zmierzchu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E0426399-B72C-EA2C-99B8-B477E12A0F4A}"/>
              </a:ext>
            </a:extLst>
          </p:cNvPr>
          <p:cNvSpPr txBox="1"/>
          <p:nvPr/>
        </p:nvSpPr>
        <p:spPr>
          <a:xfrm>
            <a:off x="367553" y="1928403"/>
            <a:ext cx="754399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dirty="0"/>
              <a:t>Sterowanie oświetleniem za pomocą czujnika zmierzchu umożliwia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pl-PL" sz="2400" dirty="0"/>
              <a:t>Załączenie oświetlenia, gdy poziom natężenia światła spadnie poniżej nastawionego poziomu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pl-PL" sz="2400" dirty="0"/>
              <a:t>Wyłączenie oświetlenia, gdy poziom natężenia światła wzrośnie powyżej nastawionego poziomu</a:t>
            </a:r>
          </a:p>
          <a:p>
            <a:endParaRPr lang="pl-PL" sz="2400" dirty="0"/>
          </a:p>
          <a:p>
            <a:r>
              <a:rPr lang="pl-PL" sz="2400" dirty="0"/>
              <a:t>Montaż czujnika zmierzchu należy wykonać w taki sposób, aby załączany obwód oświetlenia nie zakłócał (naświetlał) czujnika zmierzchu. </a:t>
            </a:r>
          </a:p>
        </p:txBody>
      </p:sp>
      <p:pic>
        <p:nvPicPr>
          <p:cNvPr id="4" name="Obraz 3" descr="Obraz zawierający elektronika, tekst&#10;&#10;Zawartość wygenerowana przez AI może być niepoprawna.">
            <a:extLst>
              <a:ext uri="{FF2B5EF4-FFF2-40B4-BE49-F238E27FC236}">
                <a16:creationId xmlns:a16="http://schemas.microsoft.com/office/drawing/2014/main" id="{3A5D4409-8CE6-F60F-F498-8B57D0CBB0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6817" y="4149879"/>
            <a:ext cx="3041904" cy="2390067"/>
          </a:xfrm>
          <a:prstGeom prst="rect">
            <a:avLst/>
          </a:prstGeom>
        </p:spPr>
      </p:pic>
      <p:pic>
        <p:nvPicPr>
          <p:cNvPr id="7" name="Obraz 6" descr="Obraz zawierający elektronika, światło&#10;&#10;Zawartość wygenerowana przez AI może być niepoprawna.">
            <a:extLst>
              <a:ext uri="{FF2B5EF4-FFF2-40B4-BE49-F238E27FC236}">
                <a16:creationId xmlns:a16="http://schemas.microsoft.com/office/drawing/2014/main" id="{A22B1FD5-075F-6C3A-B5D0-806E52FF90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6817" y="1500735"/>
            <a:ext cx="3041904" cy="2390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9936881"/>
      </p:ext>
    </p:extLst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EAE5DA-8020-28A1-4A54-8CC510468F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AA1A608-752F-C540-F933-D6A70A5C4E8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4785" y="3008404"/>
            <a:ext cx="11540691" cy="841191"/>
          </a:xfrm>
        </p:spPr>
        <p:txBody>
          <a:bodyPr>
            <a:normAutofit/>
          </a:bodyPr>
          <a:lstStyle/>
          <a:p>
            <a:r>
              <a:rPr lang="pl-PL" sz="4800" b="1" dirty="0"/>
              <a:t>Harmonogramy</a:t>
            </a:r>
            <a:endParaRPr lang="pl-PL" sz="4800" b="1" noProof="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680550336"/>
      </p:ext>
    </p:extLst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334616-6AB9-88B0-C5E8-16598BD4B3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A0F5623-75E3-8039-3988-F6ED17C852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9087" y="400468"/>
            <a:ext cx="11757363" cy="841191"/>
          </a:xfrm>
        </p:spPr>
        <p:txBody>
          <a:bodyPr>
            <a:normAutofit/>
          </a:bodyPr>
          <a:lstStyle/>
          <a:p>
            <a:r>
              <a:rPr lang="pl-PL" sz="4800" b="1" noProof="0" dirty="0">
                <a:latin typeface="+mn-lt"/>
              </a:rPr>
              <a:t>Harmonogramy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C8DFFAE8-62DB-EDD8-76CE-633D78D638E5}"/>
              </a:ext>
            </a:extLst>
          </p:cNvPr>
          <p:cNvSpPr txBox="1"/>
          <p:nvPr/>
        </p:nvSpPr>
        <p:spPr>
          <a:xfrm>
            <a:off x="367553" y="1587438"/>
            <a:ext cx="11538897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dirty="0"/>
              <a:t>Co to jest sterowanie za pomocą harmonogramów?</a:t>
            </a:r>
          </a:p>
          <a:p>
            <a:endParaRPr lang="pl-PL" sz="2400" dirty="0"/>
          </a:p>
          <a:p>
            <a:r>
              <a:rPr lang="pl-PL" sz="2400" dirty="0"/>
              <a:t>Sterowanie harmonogramowe polega na tym, że urządzenie (np. oświetlenie) włącza się i wyłącza automatycznie o określonych godzinach – według wcześniej ustawionego planu z możliwością zaplanowania przerwy nocnej.</a:t>
            </a:r>
          </a:p>
          <a:p>
            <a:endParaRPr lang="pl-PL" sz="2400" dirty="0"/>
          </a:p>
          <a:p>
            <a:r>
              <a:rPr lang="pl-PL" sz="2400" dirty="0"/>
              <a:t>Przykład:</a:t>
            </a:r>
          </a:p>
          <a:p>
            <a:r>
              <a:rPr lang="pl-PL" sz="2400" dirty="0"/>
              <a:t>Lampy ogrodowe włączają się codziennie o 20:00 i wyłączają o 24:00 po czym załączą się o 05:00 i wyłączą o 7:00 rano – bez potrzeby ręcznego sterowania.</a:t>
            </a:r>
          </a:p>
          <a:p>
            <a:endParaRPr lang="pl-PL" sz="2400" dirty="0"/>
          </a:p>
          <a:p>
            <a:r>
              <a:rPr lang="pl-PL" sz="2400" dirty="0"/>
              <a:t>W zależności od możliwości sterownika używając harmonogramów można ustawić różne godziny dla dni roboczych i weekendów, a także różne godziny w zależności od miesiąca.</a:t>
            </a: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2227DECC-9B73-0A07-01E7-38A828724E7B}"/>
              </a:ext>
            </a:extLst>
          </p:cNvPr>
          <p:cNvSpPr txBox="1"/>
          <p:nvPr/>
        </p:nvSpPr>
        <p:spPr>
          <a:xfrm>
            <a:off x="149087" y="6457532"/>
            <a:ext cx="934278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/>
              <a:t>Źródło: </a:t>
            </a:r>
            <a:r>
              <a:rPr lang="pl-PL" sz="1000" dirty="0">
                <a:hlinkClick r:id="rId2"/>
              </a:rPr>
              <a:t>https://www.napiecie.salama.pl/zegary-programowalne-ff-w-praktyce/</a:t>
            </a:r>
            <a:r>
              <a:rPr lang="pl-PL" sz="10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657019214"/>
      </p:ext>
    </p:extLst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A4C15D-7F85-0804-8FF2-8439BE9A85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C825C2E-00F4-E50E-FAA2-8E6F9765DE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9087" y="400468"/>
            <a:ext cx="11757363" cy="841191"/>
          </a:xfrm>
        </p:spPr>
        <p:txBody>
          <a:bodyPr>
            <a:normAutofit/>
          </a:bodyPr>
          <a:lstStyle/>
          <a:p>
            <a:r>
              <a:rPr lang="pl-PL" sz="4800" b="1" noProof="0" dirty="0">
                <a:latin typeface="+mn-lt"/>
              </a:rPr>
              <a:t>Harmonogramy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EA065C8E-651D-86DF-CEF6-AA07F6EFFC25}"/>
              </a:ext>
            </a:extLst>
          </p:cNvPr>
          <p:cNvSpPr txBox="1"/>
          <p:nvPr/>
        </p:nvSpPr>
        <p:spPr>
          <a:xfrm>
            <a:off x="149087" y="2560463"/>
            <a:ext cx="521114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dirty="0"/>
              <a:t>Sterowanie za pomocą harmonogramów można zrealizować np. za pomocą astronomicznego zegara sterującego PCZ-525 który współpracuje z czujnikiem natężenia oświetlenia i umożliwia ręczne załączenie lub wyłączenie oświetlenia</a:t>
            </a: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8C9866CB-D93E-7C73-EDF1-B6C9289A58F1}"/>
              </a:ext>
            </a:extLst>
          </p:cNvPr>
          <p:cNvSpPr txBox="1"/>
          <p:nvPr/>
        </p:nvSpPr>
        <p:spPr>
          <a:xfrm>
            <a:off x="149087" y="6457532"/>
            <a:ext cx="934278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/>
              <a:t>Źródło: </a:t>
            </a:r>
            <a:r>
              <a:rPr lang="pl-PL" sz="1000" dirty="0">
                <a:hlinkClick r:id="rId2"/>
              </a:rPr>
              <a:t>https://www.napiecie.salama.pl/zegary-programowalne-ff-w-praktyce/</a:t>
            </a:r>
            <a:r>
              <a:rPr lang="pl-PL" sz="1000" dirty="0"/>
              <a:t> </a:t>
            </a:r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587B5BEB-8D02-59B2-D948-7B25FCE1C5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0228" y="1829011"/>
            <a:ext cx="6546222" cy="43663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7189126"/>
      </p:ext>
    </p:extLst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BD2BD7-E233-398E-EBE1-1AE20E693C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299E363F-4FC2-6018-00DD-EBBE55FB9C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087" y="1448110"/>
            <a:ext cx="5939699" cy="39617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94E5BB7A-60F8-63BA-C3F5-F2BBC66B2EF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9087" y="400468"/>
            <a:ext cx="11757363" cy="841191"/>
          </a:xfrm>
        </p:spPr>
        <p:txBody>
          <a:bodyPr>
            <a:normAutofit/>
          </a:bodyPr>
          <a:lstStyle/>
          <a:p>
            <a:r>
              <a:rPr lang="pl-PL" sz="4800" b="1" noProof="0" dirty="0">
                <a:latin typeface="+mn-lt"/>
              </a:rPr>
              <a:t>Harmonogramy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3D2B03A6-CE8A-DA1C-CF22-0BB375272772}"/>
              </a:ext>
            </a:extLst>
          </p:cNvPr>
          <p:cNvSpPr txBox="1"/>
          <p:nvPr/>
        </p:nvSpPr>
        <p:spPr>
          <a:xfrm>
            <a:off x="5609501" y="2644169"/>
            <a:ext cx="630160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l-PL" sz="2400" dirty="0"/>
              <a:t>Można również użyć zegara astronomicznego 12.A4 który umożliwia sterowanie (ON/OFF) za pomocą wyjścia przekaźnikowego lub współpracę z ściemniaczami w standardach 0-10V lub PWM.</a:t>
            </a: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EE3E85DE-6061-FE3A-B099-40D5A410AAED}"/>
              </a:ext>
            </a:extLst>
          </p:cNvPr>
          <p:cNvSpPr txBox="1"/>
          <p:nvPr/>
        </p:nvSpPr>
        <p:spPr>
          <a:xfrm>
            <a:off x="149087" y="6457532"/>
            <a:ext cx="934278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/>
              <a:t>Źródło: </a:t>
            </a:r>
            <a:r>
              <a:rPr lang="pl-PL" sz="1000" dirty="0">
                <a:hlinkClick r:id="rId3"/>
              </a:rPr>
              <a:t>https://www.napiecie.salama.pl/zegar-sterujacy-jaki-wybrac-i-jak-go-podlaczyc/</a:t>
            </a:r>
            <a:r>
              <a:rPr lang="pl-PL" sz="10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388429596"/>
      </p:ext>
    </p:extLst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656897-F431-AC74-A6E9-08705EADCB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A7A38DE-A465-6303-EC0A-651FDAEAFE9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4785" y="3008404"/>
            <a:ext cx="11540691" cy="841191"/>
          </a:xfrm>
        </p:spPr>
        <p:txBody>
          <a:bodyPr>
            <a:normAutofit/>
          </a:bodyPr>
          <a:lstStyle/>
          <a:p>
            <a:r>
              <a:rPr lang="pl-PL" sz="4800" b="1" dirty="0"/>
              <a:t>PWM</a:t>
            </a:r>
            <a:endParaRPr lang="pl-PL" sz="4800" b="1" noProof="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6948006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72CBB1-2AF3-30A7-EBA5-B6587FB88D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4EBBD17E-01DD-C8FA-961F-65A532A5D2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33812" y="3256855"/>
            <a:ext cx="1646063" cy="3200677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C0D88511-9201-4E98-2EE7-FD389B1F87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5637" y="400468"/>
            <a:ext cx="11540691" cy="841191"/>
          </a:xfrm>
        </p:spPr>
        <p:txBody>
          <a:bodyPr>
            <a:normAutofit/>
          </a:bodyPr>
          <a:lstStyle/>
          <a:p>
            <a:r>
              <a:rPr lang="pl-PL" sz="4800" noProof="0" dirty="0">
                <a:latin typeface="+mn-lt"/>
              </a:rPr>
              <a:t>BHP - </a:t>
            </a:r>
            <a:r>
              <a:rPr lang="pl-PL" sz="4800" dirty="0">
                <a:latin typeface="+mn-lt"/>
              </a:rPr>
              <a:t>podnośniki</a:t>
            </a:r>
            <a:endParaRPr lang="pl-PL" sz="4800" noProof="0" dirty="0">
              <a:latin typeface="+mn-lt"/>
            </a:endParaRP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7A0EF000-B07A-E1F1-0424-09FE4870535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12574" y="1798982"/>
            <a:ext cx="8299174" cy="3339547"/>
          </a:xfrm>
        </p:spPr>
        <p:txBody>
          <a:bodyPr>
            <a:noAutofit/>
          </a:bodyPr>
          <a:lstStyle/>
          <a:p>
            <a:pPr algn="l"/>
            <a:r>
              <a:rPr lang="pl-PL" dirty="0"/>
              <a:t>Wymagania ogólne:</a:t>
            </a:r>
          </a:p>
          <a:p>
            <a:pPr algn="l"/>
            <a:endParaRPr lang="pl-PL" dirty="0"/>
          </a:p>
          <a:p>
            <a:pPr algn="l"/>
            <a:r>
              <a:rPr lang="pl-PL" dirty="0"/>
              <a:t>Podnośnik może obsługiwać tylko osoba z aktualnymi uprawnieniami UDT (Urząd Dozoru Technicznego).</a:t>
            </a:r>
            <a:br>
              <a:rPr lang="pl-PL" dirty="0"/>
            </a:br>
            <a:endParaRPr lang="pl-PL" dirty="0"/>
          </a:p>
          <a:p>
            <a:pPr algn="l"/>
            <a:r>
              <a:rPr lang="pl-PL" dirty="0"/>
              <a:t>Osoba pracująca w koszu musi być przeszkolona z zakresu </a:t>
            </a:r>
            <a:br>
              <a:rPr lang="pl-PL" dirty="0"/>
            </a:br>
            <a:r>
              <a:rPr lang="pl-PL" dirty="0"/>
              <a:t>pracy na wysokości oraz zasad BHP.</a:t>
            </a:r>
          </a:p>
        </p:txBody>
      </p:sp>
    </p:spTree>
    <p:extLst>
      <p:ext uri="{BB962C8B-B14F-4D97-AF65-F5344CB8AC3E}">
        <p14:creationId xmlns:p14="http://schemas.microsoft.com/office/powerpoint/2010/main" val="1434160092"/>
      </p:ext>
    </p:extLst>
  </p:cSld>
  <p:clrMapOvr>
    <a:masterClrMapping/>
  </p:clrMapOvr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357E9C6-ABFC-1BA6-F1D2-740BAA73F1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le tekstowe 4">
            <a:extLst>
              <a:ext uri="{FF2B5EF4-FFF2-40B4-BE49-F238E27FC236}">
                <a16:creationId xmlns:a16="http://schemas.microsoft.com/office/drawing/2014/main" id="{5F4C04E4-AA3A-EAD0-FC03-1C8F330369D3}"/>
              </a:ext>
            </a:extLst>
          </p:cNvPr>
          <p:cNvSpPr txBox="1"/>
          <p:nvPr/>
        </p:nvSpPr>
        <p:spPr>
          <a:xfrm>
            <a:off x="431800" y="6400800"/>
            <a:ext cx="631134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/>
              <a:t>Źródło: Katalog Hager Osprzęt elektroinstalacyjny + Automatyka budynku</a:t>
            </a:r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7174C5B0-CCB4-8302-EF46-FA1F64462F8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9087" y="400468"/>
            <a:ext cx="11757363" cy="841191"/>
          </a:xfrm>
        </p:spPr>
        <p:txBody>
          <a:bodyPr>
            <a:normAutofit/>
          </a:bodyPr>
          <a:lstStyle/>
          <a:p>
            <a:r>
              <a:rPr lang="pl-PL" sz="4800" b="1" dirty="0"/>
              <a:t>Zasada działania ściemniacza</a:t>
            </a:r>
            <a:endParaRPr lang="pl-PL" sz="4800" b="1" noProof="0" dirty="0">
              <a:latin typeface="+mn-lt"/>
            </a:endParaRP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C5BDDE9D-BA99-C951-C411-9F396059ED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800" y="1504415"/>
            <a:ext cx="5532599" cy="4618120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3F80A8D8-8ED5-0844-ABD1-454A12739B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7603" y="1504415"/>
            <a:ext cx="5646909" cy="4023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4558196"/>
      </p:ext>
    </p:extLst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4C143D1-1DDA-5F32-5D09-7D41B6F821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le tekstowe 4">
            <a:extLst>
              <a:ext uri="{FF2B5EF4-FFF2-40B4-BE49-F238E27FC236}">
                <a16:creationId xmlns:a16="http://schemas.microsoft.com/office/drawing/2014/main" id="{59F5230A-8101-89F2-B4F0-9A1E172AE81E}"/>
              </a:ext>
            </a:extLst>
          </p:cNvPr>
          <p:cNvSpPr txBox="1"/>
          <p:nvPr/>
        </p:nvSpPr>
        <p:spPr>
          <a:xfrm>
            <a:off x="431800" y="6400800"/>
            <a:ext cx="870169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>
                <a:latin typeface="Arial" panose="020B0604020202020204" pitchFamily="34" charset="0"/>
                <a:cs typeface="Arial" panose="020B0604020202020204" pitchFamily="34" charset="0"/>
              </a:rPr>
              <a:t>Źródło: http://www.wago.pl/</a:t>
            </a:r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2198767E-3B68-8D74-0D20-F9B174B53F1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9087" y="400468"/>
            <a:ext cx="11757363" cy="841191"/>
          </a:xfrm>
        </p:spPr>
        <p:txBody>
          <a:bodyPr>
            <a:normAutofit/>
          </a:bodyPr>
          <a:lstStyle/>
          <a:p>
            <a:r>
              <a:rPr lang="pl-PL" sz="4800" b="1" dirty="0"/>
              <a:t>DALI - zasada działania</a:t>
            </a:r>
            <a:endParaRPr lang="pl-PL" sz="4800" b="1" noProof="0" dirty="0">
              <a:latin typeface="+mn-lt"/>
            </a:endParaRP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EA2E4889-B0EE-386F-A96E-D5A21F0F48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65680" y="2790825"/>
            <a:ext cx="2924175" cy="1276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6928307"/>
      </p:ext>
    </p:extLst>
  </p:cSld>
  <p:clrMapOvr>
    <a:masterClrMapping/>
  </p:clrMapOvr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B054930-1334-86F5-800B-3A26B52A96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le tekstowe 4">
            <a:extLst>
              <a:ext uri="{FF2B5EF4-FFF2-40B4-BE49-F238E27FC236}">
                <a16:creationId xmlns:a16="http://schemas.microsoft.com/office/drawing/2014/main" id="{FA1A279B-04DE-57A0-26E3-CCB29099129D}"/>
              </a:ext>
            </a:extLst>
          </p:cNvPr>
          <p:cNvSpPr txBox="1"/>
          <p:nvPr/>
        </p:nvSpPr>
        <p:spPr>
          <a:xfrm>
            <a:off x="431800" y="6400800"/>
            <a:ext cx="870169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>
                <a:latin typeface="Arial" panose="020B0604020202020204" pitchFamily="34" charset="0"/>
                <a:cs typeface="Arial" panose="020B0604020202020204" pitchFamily="34" charset="0"/>
              </a:rPr>
              <a:t>Źródło: </a:t>
            </a:r>
            <a:r>
              <a:rPr lang="pl-PL" sz="1000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http://www.osram.pl/osram_pl/aktualnosci-i-wiedza/systemy-sterowania-oswietleniem/technologie/dali/</a:t>
            </a:r>
            <a:r>
              <a:rPr lang="pl-PL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2364E6BA-A9D2-4DCD-2D06-6C68D2E21BD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9087" y="400468"/>
            <a:ext cx="11757363" cy="841191"/>
          </a:xfrm>
        </p:spPr>
        <p:txBody>
          <a:bodyPr>
            <a:normAutofit/>
          </a:bodyPr>
          <a:lstStyle/>
          <a:p>
            <a:r>
              <a:rPr lang="pl-PL" sz="4800" b="1" dirty="0"/>
              <a:t>DALI - zasada działania</a:t>
            </a:r>
            <a:endParaRPr lang="pl-PL" sz="4800" b="1" noProof="0" dirty="0">
              <a:latin typeface="+mn-lt"/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91055E85-F843-84F5-6ED5-838964793D6A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721053" y="2113116"/>
            <a:ext cx="4185397" cy="3416226"/>
          </a:xfrm>
          <a:prstGeom prst="rect">
            <a:avLst/>
          </a:prstGeo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DD9CA2E0-21D5-4F5C-AC1A-5CD36953BE13}"/>
              </a:ext>
            </a:extLst>
          </p:cNvPr>
          <p:cNvSpPr txBox="1"/>
          <p:nvPr/>
        </p:nvSpPr>
        <p:spPr>
          <a:xfrm>
            <a:off x="367553" y="1928403"/>
            <a:ext cx="73535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dirty="0"/>
              <a:t>DALI (Digital </a:t>
            </a:r>
            <a:r>
              <a:rPr lang="pl-PL" sz="1600" dirty="0" err="1"/>
              <a:t>Addressable</a:t>
            </a:r>
            <a:r>
              <a:rPr lang="pl-PL" sz="1600" dirty="0"/>
              <a:t> </a:t>
            </a:r>
            <a:r>
              <a:rPr lang="pl-PL" sz="1600" dirty="0" err="1"/>
              <a:t>Lighting</a:t>
            </a:r>
            <a:r>
              <a:rPr lang="pl-PL" sz="1600" dirty="0"/>
              <a:t> Interface) to standard interfejsu dla elektronicznych układów zasilających z możliwością regulacji strumienia świetlnego typu open-</a:t>
            </a:r>
            <a:r>
              <a:rPr lang="pl-PL" sz="1600" dirty="0" err="1"/>
              <a:t>source</a:t>
            </a:r>
            <a:r>
              <a:rPr lang="pl-PL" sz="1600" dirty="0"/>
              <a:t>, oferujący dużą funkcjonalność oraz niezwykłą prostotę obsługi. </a:t>
            </a:r>
          </a:p>
          <a:p>
            <a:endParaRPr lang="pl-PL" sz="1600" dirty="0"/>
          </a:p>
          <a:p>
            <a:r>
              <a:rPr lang="pl-PL" sz="1600" dirty="0"/>
              <a:t>Za pomocą DALI można kontrolować indywidualnie, z zachowaniem wysokiego stopnia elastyczności, do 64 elektronicznych układów zasilających przy pomocy dwużyłowej linii sterującej, lub w maksymalnej ilości 16 grup w trybie Broadcast.</a:t>
            </a:r>
          </a:p>
          <a:p>
            <a:endParaRPr lang="pl-PL" sz="1600" dirty="0"/>
          </a:p>
          <a:p>
            <a:r>
              <a:rPr lang="pl-PL" sz="1600" dirty="0"/>
              <a:t>Włączanie oraz regulacja strumienia świetlnego odbywa się poprzez linię sterującą. </a:t>
            </a:r>
          </a:p>
          <a:p>
            <a:endParaRPr lang="pl-PL" sz="1600" dirty="0"/>
          </a:p>
          <a:p>
            <a:r>
              <a:rPr lang="pl-PL" sz="1600" dirty="0"/>
              <a:t>Nie ma potrzeby stosowania przekaźników. </a:t>
            </a:r>
          </a:p>
          <a:p>
            <a:endParaRPr lang="pl-PL" sz="1600" dirty="0"/>
          </a:p>
          <a:p>
            <a:r>
              <a:rPr lang="pl-PL" sz="1600" dirty="0"/>
              <a:t>Istotne informacje, w tym np. stan lampy jest zapisywany w elektronicznym układzie zasilającym i jest dostępny dla sterownika.</a:t>
            </a:r>
          </a:p>
          <a:p>
            <a:endParaRPr lang="pl-PL" sz="1600" dirty="0"/>
          </a:p>
        </p:txBody>
      </p:sp>
    </p:spTree>
    <p:extLst>
      <p:ext uri="{BB962C8B-B14F-4D97-AF65-F5344CB8AC3E}">
        <p14:creationId xmlns:p14="http://schemas.microsoft.com/office/powerpoint/2010/main" val="2043860969"/>
      </p:ext>
    </p:extLst>
  </p:cSld>
  <p:clrMapOvr>
    <a:masterClrMapping/>
  </p:clrMapOvr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B0E07FF-1B4C-3C6F-5DC2-FF36627928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le tekstowe 4">
            <a:extLst>
              <a:ext uri="{FF2B5EF4-FFF2-40B4-BE49-F238E27FC236}">
                <a16:creationId xmlns:a16="http://schemas.microsoft.com/office/drawing/2014/main" id="{4C2BD251-8D18-C224-BA10-D8736C41FD3B}"/>
              </a:ext>
            </a:extLst>
          </p:cNvPr>
          <p:cNvSpPr txBox="1"/>
          <p:nvPr/>
        </p:nvSpPr>
        <p:spPr>
          <a:xfrm>
            <a:off x="431800" y="6400800"/>
            <a:ext cx="870169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>
                <a:latin typeface="Arial" panose="020B0604020202020204" pitchFamily="34" charset="0"/>
                <a:cs typeface="Arial" panose="020B0604020202020204" pitchFamily="34" charset="0"/>
              </a:rPr>
              <a:t>Źródło: </a:t>
            </a:r>
            <a:r>
              <a:rPr lang="pl-PL" sz="1000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http://www.osram.pl/osram_pl/aktualnosci-i-wiedza/systemy-sterowania-oswietleniem/technologie/dali/</a:t>
            </a:r>
            <a:r>
              <a:rPr lang="pl-PL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9FDE4A32-5B41-6047-1001-D11FB2A411F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9087" y="400468"/>
            <a:ext cx="11757363" cy="841191"/>
          </a:xfrm>
        </p:spPr>
        <p:txBody>
          <a:bodyPr>
            <a:normAutofit/>
          </a:bodyPr>
          <a:lstStyle/>
          <a:p>
            <a:r>
              <a:rPr lang="pl-PL" sz="4800" b="1" dirty="0"/>
              <a:t>DALI - zasada działania</a:t>
            </a:r>
            <a:endParaRPr lang="pl-PL" sz="4800" b="1" noProof="0" dirty="0">
              <a:latin typeface="+mn-lt"/>
            </a:endParaRP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478EE89A-158C-DB93-C448-C2B2B446C58B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309937" y="1478079"/>
            <a:ext cx="5572125" cy="4686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4029094"/>
      </p:ext>
    </p:extLst>
  </p:cSld>
  <p:clrMapOvr>
    <a:masterClrMapping/>
  </p:clrMapOvr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E6DFB4D-FEF0-980B-E783-A476EAEA08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le tekstowe 4">
            <a:extLst>
              <a:ext uri="{FF2B5EF4-FFF2-40B4-BE49-F238E27FC236}">
                <a16:creationId xmlns:a16="http://schemas.microsoft.com/office/drawing/2014/main" id="{E2782221-558B-FB2C-45BD-A4AFCBDDFFEE}"/>
              </a:ext>
            </a:extLst>
          </p:cNvPr>
          <p:cNvSpPr txBox="1"/>
          <p:nvPr/>
        </p:nvSpPr>
        <p:spPr>
          <a:xfrm>
            <a:off x="431800" y="6400800"/>
            <a:ext cx="870169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>
                <a:latin typeface="Arial" panose="020B0604020202020204" pitchFamily="34" charset="0"/>
                <a:cs typeface="Arial" panose="020B0604020202020204" pitchFamily="34" charset="0"/>
              </a:rPr>
              <a:t>Źródło: </a:t>
            </a:r>
            <a:r>
              <a:rPr lang="pl-PL" sz="1000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http://www.wago.pl/rozwiazania/technika-budynkowa/automatyka-budynkowa/opis-systemu/dali/index-2.jsp</a:t>
            </a:r>
            <a:r>
              <a:rPr lang="pl-PL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5E449DBB-7894-16CE-7D8B-2CF88E9F0B6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9087" y="400468"/>
            <a:ext cx="11757363" cy="841191"/>
          </a:xfrm>
        </p:spPr>
        <p:txBody>
          <a:bodyPr>
            <a:normAutofit/>
          </a:bodyPr>
          <a:lstStyle/>
          <a:p>
            <a:r>
              <a:rPr lang="pl-PL" sz="4800" b="1" dirty="0"/>
              <a:t>DALI - zasada działania</a:t>
            </a:r>
            <a:endParaRPr lang="pl-PL" sz="4800" b="1" noProof="0" dirty="0">
              <a:latin typeface="+mn-lt"/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35C1E05E-C862-878F-B1A8-A732694029DB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166016" y="2411566"/>
            <a:ext cx="5859967" cy="3734364"/>
          </a:xfrm>
          <a:prstGeom prst="rect">
            <a:avLst/>
          </a:prstGeo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55A6A87B-9DC5-07D6-7272-C6BD02535AE8}"/>
              </a:ext>
            </a:extLst>
          </p:cNvPr>
          <p:cNvSpPr txBox="1"/>
          <p:nvPr/>
        </p:nvSpPr>
        <p:spPr>
          <a:xfrm>
            <a:off x="790219" y="1510365"/>
            <a:ext cx="112125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/>
              <a:t>DALI</a:t>
            </a:r>
            <a:r>
              <a:rPr lang="pl-PL" dirty="0"/>
              <a:t> - cyfrowy system sterowania oświetleniem umożliwiający sterowanie pojedynczymi oprawami oświetleniowymi</a:t>
            </a:r>
          </a:p>
          <a:p>
            <a:r>
              <a:rPr lang="pl-PL" dirty="0"/>
              <a:t>poprzez zastosowanie urządzeń peryferyjnych lub komputera za pomocą dodatkowego przewodu dwużyłowego.</a:t>
            </a:r>
          </a:p>
        </p:txBody>
      </p:sp>
    </p:spTree>
    <p:extLst>
      <p:ext uri="{BB962C8B-B14F-4D97-AF65-F5344CB8AC3E}">
        <p14:creationId xmlns:p14="http://schemas.microsoft.com/office/powerpoint/2010/main" val="3595753819"/>
      </p:ext>
    </p:extLst>
  </p:cSld>
  <p:clrMapOvr>
    <a:masterClrMapping/>
  </p:clrMapOvr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3A5F3AA-8B57-F4FC-4F2A-20220F56A2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le tekstowe 4">
            <a:extLst>
              <a:ext uri="{FF2B5EF4-FFF2-40B4-BE49-F238E27FC236}">
                <a16:creationId xmlns:a16="http://schemas.microsoft.com/office/drawing/2014/main" id="{67693599-B13D-110E-5F5D-C7E35F20A927}"/>
              </a:ext>
            </a:extLst>
          </p:cNvPr>
          <p:cNvSpPr txBox="1"/>
          <p:nvPr/>
        </p:nvSpPr>
        <p:spPr>
          <a:xfrm>
            <a:off x="431800" y="6400800"/>
            <a:ext cx="870169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>
                <a:latin typeface="Arial" panose="020B0604020202020204" pitchFamily="34" charset="0"/>
                <a:cs typeface="Arial" panose="020B0604020202020204" pitchFamily="34" charset="0"/>
              </a:rPr>
              <a:t>Źródło: </a:t>
            </a:r>
            <a:r>
              <a:rPr lang="pl-PL" sz="1000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http://www.wago.pl/</a:t>
            </a:r>
            <a:r>
              <a:rPr lang="pl-PL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D90B0195-336C-D44A-B1BD-D510AF8356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9087" y="400468"/>
            <a:ext cx="11757363" cy="841191"/>
          </a:xfrm>
        </p:spPr>
        <p:txBody>
          <a:bodyPr>
            <a:normAutofit/>
          </a:bodyPr>
          <a:lstStyle/>
          <a:p>
            <a:r>
              <a:rPr lang="pl-PL" sz="4800" b="1" dirty="0"/>
              <a:t>DALI - zasada działania</a:t>
            </a:r>
            <a:endParaRPr lang="pl-PL" sz="4800" b="1" noProof="0" dirty="0">
              <a:latin typeface="+mn-lt"/>
            </a:endParaRP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FC391B17-C1C3-D47D-0699-45D801E7594E}"/>
              </a:ext>
            </a:extLst>
          </p:cNvPr>
          <p:cNvSpPr txBox="1"/>
          <p:nvPr/>
        </p:nvSpPr>
        <p:spPr>
          <a:xfrm>
            <a:off x="431800" y="2138466"/>
            <a:ext cx="1147465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dirty="0">
                <a:cs typeface="Arial" panose="020B0604020202020204" pitchFamily="34" charset="0"/>
              </a:rPr>
              <a:t>Sterowanie cyfrowe – DALI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l-PL" sz="2000" dirty="0">
              <a:cs typeface="Arial" panose="020B0604020202020204" pitchFamily="34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pl-PL" sz="2000" dirty="0">
                <a:cs typeface="Arial" panose="020B0604020202020204" pitchFamily="34" charset="0"/>
              </a:rPr>
              <a:t>dowolne typy opraw (żarowe, wyładowcze, LED itd.)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pl-PL" sz="2000" dirty="0">
                <a:cs typeface="Arial" panose="020B0604020202020204" pitchFamily="34" charset="0"/>
              </a:rPr>
              <a:t>możliwość załączania i wyłączania każdej oprawy i regulacja jej strumienia świetlnego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pl-PL" sz="2000" dirty="0">
                <a:cs typeface="Arial" panose="020B0604020202020204" pitchFamily="34" charset="0"/>
              </a:rPr>
              <a:t>programowa zmiana konfiguracji układu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pl-PL" sz="2000" dirty="0">
                <a:cs typeface="Arial" panose="020B0604020202020204" pitchFamily="34" charset="0"/>
              </a:rPr>
              <a:t>automatyczna regulacja natężenia oświetlenia w zależności od informacji z czujników natężenia oświetlenia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pl-PL" sz="2000" dirty="0">
                <a:cs typeface="Arial" panose="020B0604020202020204" pitchFamily="34" charset="0"/>
              </a:rPr>
              <a:t>automatyczna reakcja na określone zdarzenia (wyłączenia zasilania, zanik napięcia, przerwa w komunikacji itp.) – pełna informacja diagnostyczna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pl-PL" sz="2000" dirty="0">
                <a:cs typeface="Arial" panose="020B0604020202020204" pitchFamily="34" charset="0"/>
              </a:rPr>
              <a:t>algorytmy czasowe i zdalny nadzór przez system BMS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pl-PL" sz="2000" dirty="0">
                <a:cs typeface="Arial" panose="020B0604020202020204" pitchFamily="34" charset="0"/>
              </a:rPr>
              <a:t>oprawy przynależące do grup i scen świetlnych nie muszą być łączone w konkretne obwody elektryczne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C7F6E206-65ED-985C-D31A-454FC92AAF4F}"/>
              </a:ext>
            </a:extLst>
          </p:cNvPr>
          <p:cNvSpPr txBox="1"/>
          <p:nvPr/>
        </p:nvSpPr>
        <p:spPr>
          <a:xfrm>
            <a:off x="9811986" y="2668788"/>
            <a:ext cx="127276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1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www.dali-ag.org</a:t>
            </a:r>
            <a:r>
              <a:rPr lang="pl-PL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C2374484-15C8-11F0-7242-B998CC49CF3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82275" y="1241659"/>
            <a:ext cx="2924175" cy="1276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1625325"/>
      </p:ext>
    </p:extLst>
  </p:cSld>
  <p:clrMapOvr>
    <a:masterClrMapping/>
  </p:clrMapOvr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DD31A57-E4ED-8BF9-9B9B-7B7BFB91B4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82A3397-5115-9C92-DF42-A72112894F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7318" y="2622354"/>
            <a:ext cx="11757363" cy="1613292"/>
          </a:xfrm>
        </p:spPr>
        <p:txBody>
          <a:bodyPr>
            <a:normAutofit/>
          </a:bodyPr>
          <a:lstStyle/>
          <a:p>
            <a:r>
              <a:rPr lang="pl-PL" sz="4800" b="1" dirty="0"/>
              <a:t>0 – 10 V</a:t>
            </a:r>
            <a:br>
              <a:rPr lang="pl-PL" sz="4800" b="1" dirty="0"/>
            </a:br>
            <a:r>
              <a:rPr lang="pl-PL" sz="4800" b="1" dirty="0"/>
              <a:t>zasada działania</a:t>
            </a:r>
            <a:endParaRPr lang="pl-PL" sz="4800" b="1" noProof="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007280267"/>
      </p:ext>
    </p:extLst>
  </p:cSld>
  <p:clrMapOvr>
    <a:masterClrMapping/>
  </p:clrMapOvr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E0747D8-0FC6-C800-3FB9-42CD8F0A4E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le tekstowe 4">
            <a:extLst>
              <a:ext uri="{FF2B5EF4-FFF2-40B4-BE49-F238E27FC236}">
                <a16:creationId xmlns:a16="http://schemas.microsoft.com/office/drawing/2014/main" id="{F01216A2-938A-4020-5BED-52CBC90D7070}"/>
              </a:ext>
            </a:extLst>
          </p:cNvPr>
          <p:cNvSpPr txBox="1"/>
          <p:nvPr/>
        </p:nvSpPr>
        <p:spPr>
          <a:xfrm>
            <a:off x="431800" y="6400800"/>
            <a:ext cx="870169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>
                <a:latin typeface="Arial" panose="020B0604020202020204" pitchFamily="34" charset="0"/>
                <a:cs typeface="Arial" panose="020B0604020202020204" pitchFamily="34" charset="0"/>
              </a:rPr>
              <a:t>Źródło: </a:t>
            </a:r>
            <a:r>
              <a:rPr lang="pl-PL" sz="1000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https://www.napiecie.salama.pl/zegar-sterujacy-jaki-wybrac-i-jak-go-podlaczyc/#O-10-V-pod-kontrola-czasu-czyli-zegar-sterujacy-bez-granic</a:t>
            </a:r>
            <a:r>
              <a:rPr lang="pl-PL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8C7D64BC-C879-72B1-26DA-C010CB2D73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9087" y="400468"/>
            <a:ext cx="11757363" cy="841191"/>
          </a:xfrm>
        </p:spPr>
        <p:txBody>
          <a:bodyPr>
            <a:normAutofit/>
          </a:bodyPr>
          <a:lstStyle/>
          <a:p>
            <a:r>
              <a:rPr lang="pl-PL" sz="4800" b="1" dirty="0"/>
              <a:t>0 - 10 V - zasada działania</a:t>
            </a:r>
            <a:endParaRPr lang="pl-PL" sz="4800" b="1" noProof="0" dirty="0">
              <a:latin typeface="+mn-lt"/>
            </a:endParaRP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CEA4C6C5-DA46-FE57-3BA7-E95106347343}"/>
              </a:ext>
            </a:extLst>
          </p:cNvPr>
          <p:cNvSpPr txBox="1"/>
          <p:nvPr/>
        </p:nvSpPr>
        <p:spPr>
          <a:xfrm>
            <a:off x="358675" y="1492423"/>
            <a:ext cx="1147465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dirty="0">
                <a:cs typeface="Arial" panose="020B0604020202020204" pitchFamily="34" charset="0"/>
              </a:rPr>
              <a:t>Standard 0-10 V umożliwia proste sterowanie i łączenie ze sobą urządzeń różnych producentów. Jest to analogowy ustandaryzowany sposób sterowania, powszechnie stosowany w automatyce budynkowej, systemach oświetleniowych i HVAC (ogrzewanie, wentylacja, klimatyzacja), w którym napięcie w zakresie od 0 do 10 woltów reprezentuje poziom sygnału sterującego np. jasność światła, prędkość wentylatora, pozycję zaworu itp. Realnie tylko wiedza i wyobraźnia instalatora, oraz znajomość dostępnych w sprzedaży produktów ogranicza zastosowanie konkretnego rozszerzenia do wybranego zegara.</a:t>
            </a:r>
          </a:p>
          <a:p>
            <a:endParaRPr lang="pl-PL" sz="2000" dirty="0">
              <a:cs typeface="Arial" panose="020B0604020202020204" pitchFamily="34" charset="0"/>
            </a:endParaRPr>
          </a:p>
          <a:p>
            <a:r>
              <a:rPr lang="pl-PL" sz="2000" dirty="0">
                <a:cs typeface="Arial" panose="020B0604020202020204" pitchFamily="34" charset="0"/>
              </a:rPr>
              <a:t>Jak interpretować napięcie w standardzie 0-10 V?</a:t>
            </a:r>
          </a:p>
          <a:p>
            <a:r>
              <a:rPr lang="pl-PL" sz="2000" dirty="0">
                <a:cs typeface="Arial" panose="020B0604020202020204" pitchFamily="34" charset="0"/>
              </a:rPr>
              <a:t>	0 V – urządzenie wyłączone lub minimalna wartość (np. światło zgaszone)</a:t>
            </a:r>
          </a:p>
          <a:p>
            <a:r>
              <a:rPr lang="pl-PL" sz="2000" dirty="0">
                <a:cs typeface="Arial" panose="020B0604020202020204" pitchFamily="34" charset="0"/>
              </a:rPr>
              <a:t>	5 V – połowa mocy (np. 50 % jasności)</a:t>
            </a:r>
          </a:p>
          <a:p>
            <a:r>
              <a:rPr lang="pl-PL" sz="2000" dirty="0">
                <a:cs typeface="Arial" panose="020B0604020202020204" pitchFamily="34" charset="0"/>
              </a:rPr>
              <a:t>	10 V – maksymalna wartość (np. pełna jasność)</a:t>
            </a:r>
          </a:p>
          <a:p>
            <a:r>
              <a:rPr lang="pl-PL" sz="2000" dirty="0">
                <a:cs typeface="Arial" panose="020B0604020202020204" pitchFamily="34" charset="0"/>
              </a:rPr>
              <a:t>Musimy mieć świadomość, że sterowanie 0-10 V jest wrażliwe na zakłócenia indukujące się np. w długich przewodach (indukujące się dodatkowe napięcie wprowadza błędną wartość napięcia przez co odbiornik reaguje inaczej niż oczekujemy).</a:t>
            </a: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AFF1AE92-6A3C-33DF-2A5C-893FC5FD695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3890" y="5973164"/>
            <a:ext cx="2429435" cy="427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6044993"/>
      </p:ext>
    </p:extLst>
  </p:cSld>
  <p:clrMapOvr>
    <a:masterClrMapping/>
  </p:clrMapOvr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A44BE00-AEBE-6200-D807-5F8261E110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le tekstowe 4">
            <a:extLst>
              <a:ext uri="{FF2B5EF4-FFF2-40B4-BE49-F238E27FC236}">
                <a16:creationId xmlns:a16="http://schemas.microsoft.com/office/drawing/2014/main" id="{2D533045-20CC-B352-B7E3-750BAF2F9484}"/>
              </a:ext>
            </a:extLst>
          </p:cNvPr>
          <p:cNvSpPr txBox="1"/>
          <p:nvPr/>
        </p:nvSpPr>
        <p:spPr>
          <a:xfrm>
            <a:off x="431800" y="6400800"/>
            <a:ext cx="870169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/>
              <a:t>Źródło: </a:t>
            </a:r>
            <a:r>
              <a:rPr lang="pl-PL" sz="1000" dirty="0">
                <a:hlinkClick r:id="rId2"/>
              </a:rPr>
              <a:t>http://www.swiatlo.com/home/article/119-sterowanie-0-10v/37-sterowanie-oswietleniem</a:t>
            </a:r>
            <a:r>
              <a:rPr lang="pl-PL" sz="1000" dirty="0"/>
              <a:t> </a:t>
            </a:r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1B42BFA5-A622-D0B9-0B92-4ED10950AD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9087" y="400468"/>
            <a:ext cx="11757363" cy="841191"/>
          </a:xfrm>
        </p:spPr>
        <p:txBody>
          <a:bodyPr>
            <a:normAutofit/>
          </a:bodyPr>
          <a:lstStyle/>
          <a:p>
            <a:r>
              <a:rPr lang="pl-PL" sz="4800" b="1" dirty="0"/>
              <a:t>Cechy sterowania 0 - 10 V</a:t>
            </a:r>
            <a:endParaRPr lang="pl-PL" sz="4800" b="1" noProof="0" dirty="0">
              <a:latin typeface="+mn-lt"/>
            </a:endParaRP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031BCE3B-03F1-1AE3-2363-C7952057080C}"/>
              </a:ext>
            </a:extLst>
          </p:cNvPr>
          <p:cNvSpPr txBox="1"/>
          <p:nvPr/>
        </p:nvSpPr>
        <p:spPr>
          <a:xfrm>
            <a:off x="358675" y="1299404"/>
            <a:ext cx="11474650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dirty="0">
                <a:cs typeface="Arial" panose="020B0604020202020204" pitchFamily="34" charset="0"/>
              </a:rPr>
              <a:t>Przy sterowaniu sygnałem analogowym maksymalne natężenie prądu sterowania wynosi 0,6mA na pojedynczy statecznik,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l-PL" dirty="0"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dirty="0">
                <a:cs typeface="Arial" panose="020B0604020202020204" pitchFamily="34" charset="0"/>
              </a:rPr>
              <a:t>Przewody linii sterującej posiadają obniżone napięcie (1-10V lub 0-10V),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l-PL" dirty="0"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dirty="0">
                <a:cs typeface="Arial" panose="020B0604020202020204" pitchFamily="34" charset="0"/>
              </a:rPr>
              <a:t>Oprawy świetlne zasilane z różnych faz, mogą być sterowane za pomocą tego samego kontrolera,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l-PL" dirty="0"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dirty="0">
                <a:cs typeface="Arial" panose="020B0604020202020204" pitchFamily="34" charset="0"/>
              </a:rPr>
              <a:t>Maksymalna dopuszczalna długość przewodów sterujących, ze względu na spadek napięcia, wynosi 300m, taka samą maksymalną długość dopuszcza protokół sterowania DALI,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l-PL" dirty="0"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dirty="0">
                <a:cs typeface="Arial" panose="020B0604020202020204" pitchFamily="34" charset="0"/>
              </a:rPr>
              <a:t>Przekrój przewodów sterujących, jaki zalecają producenci, to 1,5mm2,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l-PL" dirty="0"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dirty="0">
                <a:cs typeface="Arial" panose="020B0604020202020204" pitchFamily="34" charset="0"/>
              </a:rPr>
              <a:t>Zmiana biegunowości przewodów sterujących "+" i "-" uniemożliwi osiągnięcie pełnej wartości strumienia świetlnego, dlatego należy bezwzględnie unikać takiej sytuacji,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l-PL" dirty="0"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dirty="0">
                <a:cs typeface="Arial" panose="020B0604020202020204" pitchFamily="34" charset="0"/>
              </a:rPr>
              <a:t>Dowolne urządzenie użyte w systemie sterowania 1-10V wymaga podłączenia zasilania sieciowego oraz dodatkowego kabla, którym przesyłany jest sygnał sterujący,</a:t>
            </a: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6FE70885-2F16-7918-C2C3-92511F755F4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3890" y="5973164"/>
            <a:ext cx="2429435" cy="427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7558735"/>
      </p:ext>
    </p:extLst>
  </p:cSld>
  <p:clrMapOvr>
    <a:masterClrMapping/>
  </p:clrMapOvr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8BC5145-115E-BFDA-46EB-C86DFEE5B8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le tekstowe 4">
            <a:extLst>
              <a:ext uri="{FF2B5EF4-FFF2-40B4-BE49-F238E27FC236}">
                <a16:creationId xmlns:a16="http://schemas.microsoft.com/office/drawing/2014/main" id="{7FB5E709-3165-3A47-FAF2-E412553ABA94}"/>
              </a:ext>
            </a:extLst>
          </p:cNvPr>
          <p:cNvSpPr txBox="1"/>
          <p:nvPr/>
        </p:nvSpPr>
        <p:spPr>
          <a:xfrm>
            <a:off x="431800" y="6400800"/>
            <a:ext cx="870169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/>
              <a:t>Źródło: </a:t>
            </a:r>
            <a:r>
              <a:rPr lang="pl-PL" sz="1000" dirty="0">
                <a:hlinkClick r:id="rId2"/>
              </a:rPr>
              <a:t>http://www.swiatlo.com/home/article/119-sterowanie-0-10v/37-sterowanie-oswietleniem</a:t>
            </a:r>
            <a:r>
              <a:rPr lang="pl-PL" sz="1000" dirty="0"/>
              <a:t> </a:t>
            </a:r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406DF58B-2B5D-BC25-D7B3-CE1A9613239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9087" y="400468"/>
            <a:ext cx="11757363" cy="841191"/>
          </a:xfrm>
        </p:spPr>
        <p:txBody>
          <a:bodyPr>
            <a:normAutofit/>
          </a:bodyPr>
          <a:lstStyle/>
          <a:p>
            <a:r>
              <a:rPr lang="pl-PL" sz="4800" b="1" dirty="0"/>
              <a:t>Cechy sterowania 0 - 10 V</a:t>
            </a:r>
            <a:endParaRPr lang="pl-PL" sz="4800" b="1" noProof="0" dirty="0">
              <a:latin typeface="+mn-lt"/>
            </a:endParaRP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0D2C9E68-7F11-7454-AC3A-D75BEEDE3C29}"/>
              </a:ext>
            </a:extLst>
          </p:cNvPr>
          <p:cNvSpPr txBox="1"/>
          <p:nvPr/>
        </p:nvSpPr>
        <p:spPr>
          <a:xfrm>
            <a:off x="431800" y="1560697"/>
            <a:ext cx="1147465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000" dirty="0">
                <a:cs typeface="Arial" panose="020B0604020202020204" pitchFamily="34" charset="0"/>
              </a:rPr>
              <a:t>Funkcje załączania oprawy i ściemniania nie są sprzęgnięte, co wymaga poprowadzenia dodatkowych przewodów do każdej oprawy użytej w instalacji (odpowiednio instalacja sieciowa 230V i sterująca 1-10V),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sz="2000" dirty="0"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000" dirty="0">
                <a:cs typeface="Arial" panose="020B0604020202020204" pitchFamily="34" charset="0"/>
              </a:rPr>
              <a:t>Przewody sterujące, użyte w systemie sterowania analogowego, zainstalowane są w topologii gwiazdy,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sz="2000" dirty="0"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000" dirty="0">
                <a:cs typeface="Arial" panose="020B0604020202020204" pitchFamily="34" charset="0"/>
              </a:rPr>
              <a:t>System sterowania analogowego, ze względu na swoją specyfikę, podatny jest na zakłócenia elektromagnetyczne- wyklucza to układanie przewodów sterujących wzdłuż przewodów fazowych. Obecnie pracuje się nad izolacjami przewodów zapewniającymi odpowiedni poziom kompatybilności elektromagnetycznej (EMC), których zastosowanie umożliwiłoby wspólne prowadzenie przewodów sygnałowych i fazowych,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sz="2000" dirty="0"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000" dirty="0">
                <a:cs typeface="Arial" panose="020B0604020202020204" pitchFamily="34" charset="0"/>
              </a:rPr>
              <a:t>W przypadku zaprojektowania systemu sterowania analogowego dla rozległych instalacji, występuje konieczność kalibracji całości układu pod względem spadku napięcia na przewodach sygnałowych,</a:t>
            </a: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5C6EDCE2-408A-C1A4-A3B7-07C993BADE5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3890" y="5973164"/>
            <a:ext cx="2429435" cy="427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55166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ECBCE7-AE32-BAAA-417F-BF280BFD98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>
            <a:extLst>
              <a:ext uri="{FF2B5EF4-FFF2-40B4-BE49-F238E27FC236}">
                <a16:creationId xmlns:a16="http://schemas.microsoft.com/office/drawing/2014/main" id="{780E2429-2F2C-A2FB-6140-7AED13B99E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33812" y="3256855"/>
            <a:ext cx="1646063" cy="3200677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6229927F-CB55-5F37-7945-EB8D2FB764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5759" y="400468"/>
            <a:ext cx="11540691" cy="841191"/>
          </a:xfrm>
        </p:spPr>
        <p:txBody>
          <a:bodyPr>
            <a:normAutofit/>
          </a:bodyPr>
          <a:lstStyle/>
          <a:p>
            <a:r>
              <a:rPr lang="pl-PL" sz="4800" noProof="0" dirty="0">
                <a:latin typeface="+mn-lt"/>
              </a:rPr>
              <a:t>BHP - podnośniki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39D5568F-6F13-FF78-C4AF-60881B46C56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7200" y="1431235"/>
            <a:ext cx="9576612" cy="4820478"/>
          </a:xfrm>
        </p:spPr>
        <p:txBody>
          <a:bodyPr>
            <a:normAutofit fontScale="92500" lnSpcReduction="10000"/>
          </a:bodyPr>
          <a:lstStyle/>
          <a:p>
            <a:pPr algn="l"/>
            <a:r>
              <a:rPr lang="pl-PL" dirty="0"/>
              <a:t>Wymagania techniczne i organizacyjne</a:t>
            </a:r>
          </a:p>
          <a:p>
            <a:pPr algn="l"/>
            <a:br>
              <a:rPr lang="pl-PL" b="1" dirty="0"/>
            </a:br>
            <a:r>
              <a:rPr lang="pl-PL" b="1" dirty="0"/>
              <a:t>Sprawdzenie stanu technicznego podnośnika </a:t>
            </a:r>
            <a:r>
              <a:rPr lang="pl-PL" dirty="0"/>
              <a:t>- przed rozpoczęciem pracy należy wykonać kontrolę urządzenia: hydrauliki, stabilizacji, sterowania, barier ochronnych.</a:t>
            </a:r>
          </a:p>
          <a:p>
            <a:pPr algn="l"/>
            <a:br>
              <a:rPr lang="pl-PL" b="1" dirty="0"/>
            </a:br>
            <a:r>
              <a:rPr lang="pl-PL" b="1" dirty="0"/>
              <a:t>Stabilizacja urządzenia</a:t>
            </a:r>
            <a:r>
              <a:rPr lang="pl-PL" dirty="0"/>
              <a:t> - podnośnik musi być ustawiony na stabilnym, równym podłożu, z wysuniętymi podporami i zabezpieczony przed przemieszczeniem.</a:t>
            </a:r>
          </a:p>
          <a:p>
            <a:pPr algn="l"/>
            <a:br>
              <a:rPr lang="pl-PL" b="1" dirty="0"/>
            </a:br>
            <a:r>
              <a:rPr lang="pl-PL" b="1" dirty="0"/>
              <a:t>Zabezpieczenie miejsca pracy </a:t>
            </a:r>
            <a:r>
              <a:rPr lang="pl-PL" dirty="0"/>
              <a:t>- teren wokół podnośnika powinien być wygrodzony i oznakowany (np. taśmy, pachołki, tablice ostrzegawcze).</a:t>
            </a:r>
          </a:p>
          <a:p>
            <a:pPr algn="l"/>
            <a:br>
              <a:rPr lang="pl-PL" b="1" dirty="0"/>
            </a:br>
            <a:r>
              <a:rPr lang="pl-PL" b="1" dirty="0"/>
              <a:t>Warunki atmosferyczne </a:t>
            </a:r>
            <a:r>
              <a:rPr lang="pl-PL" dirty="0"/>
              <a:t>- praca nie może być prowadzona przy silnym wietrze, opadach deszczu, śniegu lub burzy.</a:t>
            </a:r>
          </a:p>
        </p:txBody>
      </p:sp>
    </p:spTree>
    <p:extLst>
      <p:ext uri="{BB962C8B-B14F-4D97-AF65-F5344CB8AC3E}">
        <p14:creationId xmlns:p14="http://schemas.microsoft.com/office/powerpoint/2010/main" val="1427815638"/>
      </p:ext>
    </p:extLst>
  </p:cSld>
  <p:clrMapOvr>
    <a:masterClrMapping/>
  </p:clrMapOvr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A33EF5E-27EB-2750-5A98-ACF5D420BF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le tekstowe 4">
            <a:extLst>
              <a:ext uri="{FF2B5EF4-FFF2-40B4-BE49-F238E27FC236}">
                <a16:creationId xmlns:a16="http://schemas.microsoft.com/office/drawing/2014/main" id="{427B6FB8-17AA-73F7-8A5D-C3F7F569694B}"/>
              </a:ext>
            </a:extLst>
          </p:cNvPr>
          <p:cNvSpPr txBox="1"/>
          <p:nvPr/>
        </p:nvSpPr>
        <p:spPr>
          <a:xfrm>
            <a:off x="431800" y="6400800"/>
            <a:ext cx="870169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/>
              <a:t>Źródło: </a:t>
            </a:r>
            <a:r>
              <a:rPr lang="pl-PL" sz="1000" dirty="0">
                <a:hlinkClick r:id="rId2"/>
              </a:rPr>
              <a:t>http://www.swiatlo.com/home/article/119-sterowanie-0-10v/37-sterowanie-oswietleniem</a:t>
            </a:r>
            <a:r>
              <a:rPr lang="pl-PL" sz="1000" dirty="0"/>
              <a:t> </a:t>
            </a:r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5C3C5FE8-9B9F-B161-095A-547A5468B3F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9087" y="400468"/>
            <a:ext cx="11757363" cy="841191"/>
          </a:xfrm>
        </p:spPr>
        <p:txBody>
          <a:bodyPr>
            <a:normAutofit/>
          </a:bodyPr>
          <a:lstStyle/>
          <a:p>
            <a:r>
              <a:rPr lang="pl-PL" sz="4800" b="1" dirty="0"/>
              <a:t>Cechy sterowania 0 - 10 V</a:t>
            </a:r>
            <a:endParaRPr lang="pl-PL" sz="4800" b="1" noProof="0" dirty="0">
              <a:latin typeface="+mn-lt"/>
            </a:endParaRP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E94E8C50-E4D8-2BBE-D066-B518ED274444}"/>
              </a:ext>
            </a:extLst>
          </p:cNvPr>
          <p:cNvSpPr txBox="1"/>
          <p:nvPr/>
        </p:nvSpPr>
        <p:spPr>
          <a:xfrm>
            <a:off x="358675" y="1559072"/>
            <a:ext cx="1147465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400" dirty="0">
                <a:cs typeface="Arial" panose="020B0604020202020204" pitchFamily="34" charset="0"/>
              </a:rPr>
              <a:t>Oprawa oświetleniowa musi być wyposażona w odpowiedni statecznik współpracujący ze standardem 1-10V, poprzez dokupienie odpowiednich konwerterów możliwa jest współpraca z innymi standardami (np. DALI),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sz="2400" dirty="0"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400" dirty="0">
                <a:cs typeface="Arial" panose="020B0604020202020204" pitchFamily="34" charset="0"/>
              </a:rPr>
              <a:t>Najprostsze układy sterowania 1-10V realizuje się poprzez regulacje potencjometrem, natomiast bardziej zaawansowane instalacje dopuszczają współpracę z różnego rodzaju czujnikami (światła, ruchu, podczerwieni, występujące oddzielnie, bądź zespolone w jednym elemencie sterującym),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sz="2400" dirty="0"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400" dirty="0">
                <a:cs typeface="Arial" panose="020B0604020202020204" pitchFamily="34" charset="0"/>
              </a:rPr>
              <a:t>Sterowanie analogowe umożliwia również stosowanie światła dziennego (naturalnego) jako uzupełnienia do oświetlenia elektrycznego, przy wykorzystaniu odpowiednich czujników światła.</a:t>
            </a: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8D2384FE-19D9-05EE-CC42-45C2BE959E2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3890" y="5973164"/>
            <a:ext cx="2429435" cy="427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8156619"/>
      </p:ext>
    </p:extLst>
  </p:cSld>
  <p:clrMapOvr>
    <a:masterClrMapping/>
  </p:clrMapOvr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B059265-EB71-8362-1F92-E73C53070C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le tekstowe 4">
            <a:extLst>
              <a:ext uri="{FF2B5EF4-FFF2-40B4-BE49-F238E27FC236}">
                <a16:creationId xmlns:a16="http://schemas.microsoft.com/office/drawing/2014/main" id="{0FFE385C-E681-498F-F037-EF257E10DC98}"/>
              </a:ext>
            </a:extLst>
          </p:cNvPr>
          <p:cNvSpPr txBox="1"/>
          <p:nvPr/>
        </p:nvSpPr>
        <p:spPr>
          <a:xfrm>
            <a:off x="431800" y="6400800"/>
            <a:ext cx="870169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>
                <a:latin typeface="Arial" panose="020B0604020202020204" pitchFamily="34" charset="0"/>
                <a:cs typeface="Arial" panose="020B0604020202020204" pitchFamily="34" charset="0"/>
              </a:rPr>
              <a:t>Źródło: instrukcja obsługi ściemniacza DIM MCU </a:t>
            </a:r>
            <a:r>
              <a:rPr lang="pl-PL" sz="1000" dirty="0" err="1">
                <a:latin typeface="Arial" panose="020B0604020202020204" pitchFamily="34" charset="0"/>
                <a:cs typeface="Arial" panose="020B0604020202020204" pitchFamily="34" charset="0"/>
              </a:rPr>
              <a:t>Ledvance</a:t>
            </a:r>
            <a:r>
              <a:rPr lang="pl-PL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EF92D15E-5E46-D7FE-564C-25E6732B61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9087" y="400468"/>
            <a:ext cx="11757363" cy="841191"/>
          </a:xfrm>
        </p:spPr>
        <p:txBody>
          <a:bodyPr>
            <a:normAutofit/>
          </a:bodyPr>
          <a:lstStyle/>
          <a:p>
            <a:r>
              <a:rPr lang="pl-PL" sz="4800" b="1" dirty="0"/>
              <a:t>Sterowanie 0 - 10 V</a:t>
            </a:r>
            <a:endParaRPr lang="pl-PL" sz="4800" b="1" noProof="0" dirty="0">
              <a:latin typeface="+mn-lt"/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94C33CAA-C56F-2EB0-8A6E-2506808122D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3890" y="5973164"/>
            <a:ext cx="2429435" cy="427636"/>
          </a:xfrm>
          <a:prstGeom prst="rect">
            <a:avLst/>
          </a:prstGeom>
        </p:spPr>
      </p:pic>
      <p:pic>
        <p:nvPicPr>
          <p:cNvPr id="7" name="Obraz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77200" y="1899441"/>
            <a:ext cx="7437600" cy="3415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6820736"/>
      </p:ext>
    </p:extLst>
  </p:cSld>
  <p:clrMapOvr>
    <a:masterClrMapping/>
  </p:clrMapOvr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5C05D74-9EBB-A4DE-BB8A-8D36787908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le tekstowe 4">
            <a:extLst>
              <a:ext uri="{FF2B5EF4-FFF2-40B4-BE49-F238E27FC236}">
                <a16:creationId xmlns:a16="http://schemas.microsoft.com/office/drawing/2014/main" id="{BFB3EDC0-6EA7-8E00-E057-F51C615812E1}"/>
              </a:ext>
            </a:extLst>
          </p:cNvPr>
          <p:cNvSpPr txBox="1"/>
          <p:nvPr/>
        </p:nvSpPr>
        <p:spPr>
          <a:xfrm>
            <a:off x="431800" y="6400800"/>
            <a:ext cx="870169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>
                <a:latin typeface="Arial" panose="020B0604020202020204" pitchFamily="34" charset="0"/>
                <a:cs typeface="Arial" panose="020B0604020202020204" pitchFamily="34" charset="0"/>
              </a:rPr>
              <a:t>Źródło: instrukcja obsługi ściemniacza DIM MCU </a:t>
            </a:r>
            <a:r>
              <a:rPr lang="pl-PL" sz="1000" dirty="0" err="1">
                <a:latin typeface="Arial" panose="020B0604020202020204" pitchFamily="34" charset="0"/>
                <a:cs typeface="Arial" panose="020B0604020202020204" pitchFamily="34" charset="0"/>
              </a:rPr>
              <a:t>Ledvance</a:t>
            </a:r>
            <a:r>
              <a:rPr lang="pl-PL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F0A78F62-4A99-15EE-75E7-E50501BD40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9087" y="400468"/>
            <a:ext cx="11757363" cy="841191"/>
          </a:xfrm>
        </p:spPr>
        <p:txBody>
          <a:bodyPr>
            <a:normAutofit/>
          </a:bodyPr>
          <a:lstStyle/>
          <a:p>
            <a:r>
              <a:rPr lang="pl-PL" sz="4800" b="1" dirty="0"/>
              <a:t>Sterowanie 0 - 10 V</a:t>
            </a:r>
            <a:endParaRPr lang="pl-PL" sz="4800" b="1" noProof="0" dirty="0">
              <a:latin typeface="+mn-lt"/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0C513635-CCCB-B8ED-6809-0385014FA9B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3890" y="5973164"/>
            <a:ext cx="2429435" cy="427636"/>
          </a:xfrm>
          <a:prstGeom prst="rect">
            <a:avLst/>
          </a:prstGeom>
        </p:spPr>
      </p:pic>
      <p:pic>
        <p:nvPicPr>
          <p:cNvPr id="4" name="Obraz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77603" y="2071812"/>
            <a:ext cx="7436793" cy="3498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6550364"/>
      </p:ext>
    </p:extLst>
  </p:cSld>
  <p:clrMapOvr>
    <a:masterClrMapping/>
  </p:clrMapOvr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B1F147-B575-6828-ECAB-AC3ED7DC0A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D0508BE-2A84-4901-FC1B-A65A7A6728B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7318" y="3025677"/>
            <a:ext cx="11757363" cy="806646"/>
          </a:xfrm>
        </p:spPr>
        <p:txBody>
          <a:bodyPr>
            <a:normAutofit/>
          </a:bodyPr>
          <a:lstStyle/>
          <a:p>
            <a:r>
              <a:rPr lang="pl-PL" sz="4800" b="1" dirty="0"/>
              <a:t>Czujniki ruchu i obecności</a:t>
            </a:r>
            <a:endParaRPr lang="pl-PL" sz="4800" b="1" noProof="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4370806"/>
      </p:ext>
    </p:extLst>
  </p:cSld>
  <p:clrMapOvr>
    <a:masterClrMapping/>
  </p:clrMapOvr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166288-61C2-EA2B-D2D2-B89F6B86FE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715532E-FC17-E9E9-A951-0170E78154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9087" y="400468"/>
            <a:ext cx="11757363" cy="841191"/>
          </a:xfrm>
        </p:spPr>
        <p:txBody>
          <a:bodyPr>
            <a:normAutofit/>
          </a:bodyPr>
          <a:lstStyle/>
          <a:p>
            <a:r>
              <a:rPr lang="pl-PL" sz="4800" b="1" dirty="0"/>
              <a:t>Czujniki ruchu i obecności</a:t>
            </a:r>
            <a:endParaRPr lang="pl-PL" sz="4800" b="1" noProof="0" dirty="0">
              <a:latin typeface="+mn-lt"/>
            </a:endParaRP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2609DDC0-20BD-1CDC-4C4A-0D9F770BBBDA}"/>
              </a:ext>
            </a:extLst>
          </p:cNvPr>
          <p:cNvSpPr txBox="1"/>
          <p:nvPr/>
        </p:nvSpPr>
        <p:spPr>
          <a:xfrm>
            <a:off x="358675" y="2214345"/>
            <a:ext cx="1147465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dirty="0">
                <a:cs typeface="Arial" panose="020B0604020202020204" pitchFamily="34" charset="0"/>
              </a:rPr>
              <a:t>Czujnik ruchu reaguje na ruch odbywający się w polu detekcji – np. gdy ktoś przejdzie obok.</a:t>
            </a:r>
          </a:p>
          <a:p>
            <a:endParaRPr lang="pl-PL" sz="2400" dirty="0">
              <a:cs typeface="Arial" panose="020B0604020202020204" pitchFamily="34" charset="0"/>
            </a:endParaRPr>
          </a:p>
          <a:p>
            <a:r>
              <a:rPr lang="pl-PL" sz="2400" dirty="0">
                <a:cs typeface="Arial" panose="020B0604020202020204" pitchFamily="34" charset="0"/>
              </a:rPr>
              <a:t>Działa na zasadzie wykrywania zmiany położenia (np. PIR – podczerwień). </a:t>
            </a:r>
          </a:p>
          <a:p>
            <a:r>
              <a:rPr lang="pl-PL" sz="2400" dirty="0">
                <a:cs typeface="Arial" panose="020B0604020202020204" pitchFamily="34" charset="0"/>
              </a:rPr>
              <a:t>Jeśli ktoś stoi nieruchomo, czujnik może nie wykryć obecności.</a:t>
            </a:r>
          </a:p>
          <a:p>
            <a:r>
              <a:rPr lang="pl-PL" sz="2400" dirty="0">
                <a:cs typeface="Arial" panose="020B0604020202020204" pitchFamily="34" charset="0"/>
              </a:rPr>
              <a:t>Typowe zastosowanie: oświetlenie zewnętrzne, korytarze, klatki schodowe.</a:t>
            </a:r>
          </a:p>
          <a:p>
            <a:endParaRPr lang="pl-PL" sz="2400" dirty="0">
              <a:cs typeface="Arial" panose="020B0604020202020204" pitchFamily="34" charset="0"/>
            </a:endParaRPr>
          </a:p>
          <a:p>
            <a:r>
              <a:rPr lang="pl-PL" sz="2400" dirty="0">
                <a:cs typeface="Arial" panose="020B0604020202020204" pitchFamily="34" charset="0"/>
              </a:rPr>
              <a:t>Czujnik obecności jest rodzajem czujnika ruchu o dużo większej czułości dzięki czemu jest w stanie wykryć nawet minimalne zmiany położenia np. ruch palca lub lekki ruch głowy.</a:t>
            </a:r>
          </a:p>
        </p:txBody>
      </p:sp>
    </p:spTree>
    <p:extLst>
      <p:ext uri="{BB962C8B-B14F-4D97-AF65-F5344CB8AC3E}">
        <p14:creationId xmlns:p14="http://schemas.microsoft.com/office/powerpoint/2010/main" val="3142012987"/>
      </p:ext>
    </p:extLst>
  </p:cSld>
  <p:clrMapOvr>
    <a:masterClrMapping/>
  </p:clrMapOvr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7063B3-93EF-B0A9-A492-DE14F10164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000B98F-567A-68B3-0F37-4FA9A1BAC0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9087" y="400468"/>
            <a:ext cx="11757363" cy="841191"/>
          </a:xfrm>
        </p:spPr>
        <p:txBody>
          <a:bodyPr>
            <a:normAutofit/>
          </a:bodyPr>
          <a:lstStyle/>
          <a:p>
            <a:r>
              <a:rPr lang="pl-PL" sz="4800" b="1" dirty="0"/>
              <a:t>Czujniki ruchu i obecności</a:t>
            </a:r>
            <a:endParaRPr lang="pl-PL" sz="4800" b="1" noProof="0" dirty="0">
              <a:latin typeface="+mn-lt"/>
            </a:endParaRP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20FBC14F-0EE7-772B-D328-4EF86F14376E}"/>
              </a:ext>
            </a:extLst>
          </p:cNvPr>
          <p:cNvSpPr txBox="1"/>
          <p:nvPr/>
        </p:nvSpPr>
        <p:spPr>
          <a:xfrm>
            <a:off x="1501675" y="2075197"/>
            <a:ext cx="8765447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dirty="0">
                <a:cs typeface="Arial" panose="020B0604020202020204" pitchFamily="34" charset="0"/>
              </a:rPr>
              <a:t>Jakie są rodzaje czujników ruchu i jak one działają?</a:t>
            </a:r>
          </a:p>
          <a:p>
            <a:r>
              <a:rPr lang="pl-PL" sz="2400" dirty="0">
                <a:cs typeface="Arial" panose="020B0604020202020204" pitchFamily="34" charset="0"/>
              </a:rPr>
              <a:t>W uproszczeniu można dokonać podziału czujników ruchu ze względu na zasadę działania:</a:t>
            </a:r>
          </a:p>
          <a:p>
            <a:endParaRPr lang="pl-PL" sz="2400" dirty="0">
              <a:cs typeface="Arial" panose="020B0604020202020204" pitchFamily="34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pl-PL" sz="2400" dirty="0">
                <a:cs typeface="Arial" panose="020B0604020202020204" pitchFamily="34" charset="0"/>
              </a:rPr>
              <a:t>czujniki PIR,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pl-PL" sz="2400" dirty="0">
                <a:cs typeface="Arial" panose="020B0604020202020204" pitchFamily="34" charset="0"/>
              </a:rPr>
              <a:t>czujniki mikrofalowe,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pl-PL" sz="2400" dirty="0">
                <a:cs typeface="Arial" panose="020B0604020202020204" pitchFamily="34" charset="0"/>
              </a:rPr>
              <a:t>czujniki dualne,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pl-PL" sz="2400" dirty="0">
                <a:cs typeface="Arial" panose="020B0604020202020204" pitchFamily="34" charset="0"/>
              </a:rPr>
              <a:t>kamery.</a:t>
            </a:r>
          </a:p>
        </p:txBody>
      </p:sp>
    </p:spTree>
    <p:extLst>
      <p:ext uri="{BB962C8B-B14F-4D97-AF65-F5344CB8AC3E}">
        <p14:creationId xmlns:p14="http://schemas.microsoft.com/office/powerpoint/2010/main" val="536703290"/>
      </p:ext>
    </p:extLst>
  </p:cSld>
  <p:clrMapOvr>
    <a:masterClrMapping/>
  </p:clrMapOvr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FADA94-B711-D933-05E2-A810B9221A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36ED1C7-96B8-7B0A-9E51-130A7051D65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9087" y="400468"/>
            <a:ext cx="11757363" cy="841191"/>
          </a:xfrm>
        </p:spPr>
        <p:txBody>
          <a:bodyPr>
            <a:normAutofit/>
          </a:bodyPr>
          <a:lstStyle/>
          <a:p>
            <a:r>
              <a:rPr lang="pl-PL" sz="4800" b="1" dirty="0"/>
              <a:t>Czujniki ruchu i obecności</a:t>
            </a:r>
            <a:endParaRPr lang="pl-PL" sz="4800" b="1" noProof="0" dirty="0">
              <a:latin typeface="+mn-lt"/>
            </a:endParaRP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4B771C69-6876-7006-543F-F71AF3C7865D}"/>
              </a:ext>
            </a:extLst>
          </p:cNvPr>
          <p:cNvSpPr txBox="1"/>
          <p:nvPr/>
        </p:nvSpPr>
        <p:spPr>
          <a:xfrm>
            <a:off x="358675" y="1989379"/>
            <a:ext cx="1147465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dirty="0">
                <a:cs typeface="Arial" panose="020B0604020202020204" pitchFamily="34" charset="0"/>
              </a:rPr>
              <a:t>Czujniki PIR zwane również czujnikami podczerwieni, wykrywają w miarę szybkie zmiany temperatury, które są interpretowane jako ruch. Są czujnikami pasywnymi - oznacza to, że nie nadają żadnych sygnałów, a jedynie odbierają sygnały napływające z otoczenia.</a:t>
            </a:r>
          </a:p>
          <a:p>
            <a:endParaRPr lang="pl-PL" sz="2400" dirty="0">
              <a:cs typeface="Arial" panose="020B0604020202020204" pitchFamily="34" charset="0"/>
            </a:endParaRPr>
          </a:p>
          <a:p>
            <a:r>
              <a:rPr lang="pl-PL" sz="2400" dirty="0">
                <a:cs typeface="Arial" panose="020B0604020202020204" pitchFamily="34" charset="0"/>
              </a:rPr>
              <a:t>Jeśli w obserwowanym obszarze wystąpi zmiana temperatury, czujnik zinterpretuje go jako ruch np. załączy oświetlenie. Tego typu czujniki często są wzbudzane „fałszywym alarmem”. Jeśli w polu detekcji czujnika zaparkuje samochód (po długiej jeździe) ciepłe powietrze unoszące się z maski wzbudzi czujnik. Czujniki PIR działają skuteczniej gdy w obszarze detekcji panuje spora różnica temperatur.</a:t>
            </a: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A8121DCD-7FE8-310D-8E13-0B48AD75D41A}"/>
              </a:ext>
            </a:extLst>
          </p:cNvPr>
          <p:cNvSpPr txBox="1"/>
          <p:nvPr/>
        </p:nvSpPr>
        <p:spPr>
          <a:xfrm>
            <a:off x="358675" y="6221896"/>
            <a:ext cx="752305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/>
              <a:t>Źródło: </a:t>
            </a:r>
            <a:r>
              <a:rPr lang="pl-PL" sz="1000" dirty="0">
                <a:hlinkClick r:id="rId2"/>
              </a:rPr>
              <a:t>https://www.tim.pl/strefa-porad/Jaki-czujnik-ruchu-wybrac-i-jakich-bledow-unikac-Poradnik-dla-każdego</a:t>
            </a:r>
            <a:r>
              <a:rPr lang="pl-PL" sz="10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711330032"/>
      </p:ext>
    </p:extLst>
  </p:cSld>
  <p:clrMapOvr>
    <a:masterClrMapping/>
  </p:clrMapOvr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2B99BA-BF01-9340-A34C-6503FEE501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AD9BEB9-3CD4-F9C3-8032-5CC2ADE4FE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9087" y="400468"/>
            <a:ext cx="11757363" cy="841191"/>
          </a:xfrm>
        </p:spPr>
        <p:txBody>
          <a:bodyPr>
            <a:normAutofit/>
          </a:bodyPr>
          <a:lstStyle/>
          <a:p>
            <a:r>
              <a:rPr lang="pl-PL" sz="4800" b="1" dirty="0"/>
              <a:t>Czujniki ruchu i obecności</a:t>
            </a:r>
            <a:endParaRPr lang="pl-PL" sz="4800" b="1" noProof="0" dirty="0">
              <a:latin typeface="+mn-lt"/>
            </a:endParaRP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8B1D4FDE-FAAF-6822-CD0B-64DA72474EE7}"/>
              </a:ext>
            </a:extLst>
          </p:cNvPr>
          <p:cNvSpPr txBox="1"/>
          <p:nvPr/>
        </p:nvSpPr>
        <p:spPr>
          <a:xfrm>
            <a:off x="358675" y="1840292"/>
            <a:ext cx="1147465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dirty="0">
                <a:cs typeface="Arial" panose="020B0604020202020204" pitchFamily="34" charset="0"/>
              </a:rPr>
              <a:t>Przykładowo czujnik PIR zamontowany na zewnątrz budynku. W pole detekcji czujnika wszedł człowiek (temperatura ciała człowieka wynosi około 36</a:t>
            </a:r>
            <a:r>
              <a:rPr lang="pl-PL" sz="2400" baseline="30000" dirty="0">
                <a:cs typeface="Arial" panose="020B0604020202020204" pitchFamily="34" charset="0"/>
              </a:rPr>
              <a:t>o</a:t>
            </a:r>
            <a:r>
              <a:rPr lang="pl-PL" sz="2400" dirty="0">
                <a:cs typeface="Arial" panose="020B0604020202020204" pitchFamily="34" charset="0"/>
              </a:rPr>
              <a:t>C), czujnik o wiele lepiej zareaguje gdy na zewnątrz będzie zima (temperatura około 0</a:t>
            </a:r>
            <a:r>
              <a:rPr lang="pl-PL" sz="2400" baseline="30000" dirty="0">
                <a:cs typeface="Arial" panose="020B0604020202020204" pitchFamily="34" charset="0"/>
              </a:rPr>
              <a:t>o</a:t>
            </a:r>
            <a:r>
              <a:rPr lang="pl-PL" sz="2400" dirty="0">
                <a:cs typeface="Arial" panose="020B0604020202020204" pitchFamily="34" charset="0"/>
              </a:rPr>
              <a:t>C) ponieważ różnica temperatur jest spora wynosi kilkadziesiąt stopni, niż latem gdy temperatura na zewnątrz wynosi 36</a:t>
            </a:r>
            <a:r>
              <a:rPr lang="pl-PL" sz="2400" baseline="30000" dirty="0">
                <a:cs typeface="Arial" panose="020B0604020202020204" pitchFamily="34" charset="0"/>
              </a:rPr>
              <a:t>o</a:t>
            </a:r>
            <a:r>
              <a:rPr lang="pl-PL" sz="2400" dirty="0">
                <a:cs typeface="Arial" panose="020B0604020202020204" pitchFamily="34" charset="0"/>
              </a:rPr>
              <a:t>C, więc różnica temperatur jest niewielka około kilka stopni.</a:t>
            </a:r>
          </a:p>
          <a:p>
            <a:endParaRPr lang="pl-PL" sz="2400" dirty="0">
              <a:cs typeface="Arial" panose="020B0604020202020204" pitchFamily="34" charset="0"/>
            </a:endParaRPr>
          </a:p>
          <a:p>
            <a:r>
              <a:rPr lang="pl-PL" sz="2400" dirty="0">
                <a:cs typeface="Arial" panose="020B0604020202020204" pitchFamily="34" charset="0"/>
              </a:rPr>
              <a:t>Czujniki mikrofalowe zwane również czujkami radarowymi są czujnikami aktywnymi. Wysyłają promieniowanie elektromagnetyczne np. mikrofale o określonej częstotliwości, które odbite od otaczających przedmiotów powraca do czujnika. Jeśli w polu detekcji wystąpi ruch, fale odbite od poruszającego się przedmiotu wracają „zniekształcone”, co aktywuje czujnik, np. załącza światło.</a:t>
            </a: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38C3E636-DEF5-6BB6-B767-4BC6D243720E}"/>
              </a:ext>
            </a:extLst>
          </p:cNvPr>
          <p:cNvSpPr txBox="1"/>
          <p:nvPr/>
        </p:nvSpPr>
        <p:spPr>
          <a:xfrm>
            <a:off x="358675" y="6221896"/>
            <a:ext cx="752305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/>
              <a:t>Źródło: </a:t>
            </a:r>
            <a:r>
              <a:rPr lang="pl-PL" sz="1000" dirty="0">
                <a:hlinkClick r:id="rId2"/>
              </a:rPr>
              <a:t>https://www.tim.pl/strefa-porad/Jaki-czujnik-ruchu-wybrac-i-jakich-bledow-unikac-Poradnik-dla-każdego</a:t>
            </a:r>
            <a:r>
              <a:rPr lang="pl-PL" sz="10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735026695"/>
      </p:ext>
    </p:extLst>
  </p:cSld>
  <p:clrMapOvr>
    <a:masterClrMapping/>
  </p:clrMapOvr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B9E177-00E6-6EBD-D592-51032638C4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D4E8006-5295-BCC9-9E18-F3BC5553D3D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9087" y="400468"/>
            <a:ext cx="11757363" cy="841191"/>
          </a:xfrm>
        </p:spPr>
        <p:txBody>
          <a:bodyPr>
            <a:normAutofit/>
          </a:bodyPr>
          <a:lstStyle/>
          <a:p>
            <a:r>
              <a:rPr lang="pl-PL" sz="4800" b="1" dirty="0"/>
              <a:t>Czujniki ruchu i obecności</a:t>
            </a:r>
            <a:endParaRPr lang="pl-PL" sz="4800" b="1" noProof="0" dirty="0">
              <a:latin typeface="+mn-lt"/>
            </a:endParaRP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C52C2A41-D521-9981-E6A7-157A91245823}"/>
              </a:ext>
            </a:extLst>
          </p:cNvPr>
          <p:cNvSpPr txBox="1"/>
          <p:nvPr/>
        </p:nvSpPr>
        <p:spPr>
          <a:xfrm>
            <a:off x="358675" y="1412909"/>
            <a:ext cx="11474650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dirty="0">
                <a:cs typeface="Arial" panose="020B0604020202020204" pitchFamily="34" charset="0"/>
              </a:rPr>
              <a:t>Pewną cechą czujników „radarowych” jest wykrywanie ruchu przez niektóre drzwi lub ściany. Promieniowanie elektromagnetyczne przenika przez ściankę </a:t>
            </a:r>
            <a:r>
              <a:rPr lang="pl-PL" sz="2400" dirty="0" err="1">
                <a:cs typeface="Arial" panose="020B0604020202020204" pitchFamily="34" charset="0"/>
              </a:rPr>
              <a:t>rigipsową</a:t>
            </a:r>
            <a:r>
              <a:rPr lang="pl-PL" sz="2400" dirty="0">
                <a:cs typeface="Arial" panose="020B0604020202020204" pitchFamily="34" charset="0"/>
              </a:rPr>
              <a:t> lub cienkie drzwi. Dla jednych będzie to cecha korzystna, ponieważ po otworzeniu drzwi w pomieszczeniu jest już zapalone światło, dla innych będzie do wada, ponieważ światło się niepotrzebnie włącza.</a:t>
            </a:r>
          </a:p>
          <a:p>
            <a:endParaRPr lang="pl-PL" sz="2400" dirty="0">
              <a:cs typeface="Arial" panose="020B0604020202020204" pitchFamily="34" charset="0"/>
            </a:endParaRPr>
          </a:p>
          <a:p>
            <a:r>
              <a:rPr lang="pl-PL" sz="2400" dirty="0">
                <a:cs typeface="Arial" panose="020B0604020202020204" pitchFamily="34" charset="0"/>
              </a:rPr>
              <a:t>W czujnikach najnowszej generacji producenci stosują fale elektromagnetyczne o częstotliwości, która nie przenika przez ściany i drzwi (należy zwrócić na to uwagę przy wymianie czujnika u osób które uważały tą cechę za pożądaną).</a:t>
            </a:r>
          </a:p>
          <a:p>
            <a:endParaRPr lang="pl-PL" sz="2400" dirty="0">
              <a:cs typeface="Arial" panose="020B0604020202020204" pitchFamily="34" charset="0"/>
            </a:endParaRPr>
          </a:p>
          <a:p>
            <a:r>
              <a:rPr lang="pl-PL" sz="2400" dirty="0">
                <a:cs typeface="Arial" panose="020B0604020202020204" pitchFamily="34" charset="0"/>
              </a:rPr>
              <a:t>Czujniki mikrofalowe są bardzo czułe. Znam przypadki, w których reagują na uruchamiający się w lodówce agregat (niewielkie drgania lodówki). Również owady latające koło czujnika np. umieszczonego w plafonierze często wzbudzają czujnik.</a:t>
            </a: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A3F2FB0C-B0FC-E8EF-F46A-CD4D58DE3283}"/>
              </a:ext>
            </a:extLst>
          </p:cNvPr>
          <p:cNvSpPr txBox="1"/>
          <p:nvPr/>
        </p:nvSpPr>
        <p:spPr>
          <a:xfrm>
            <a:off x="358675" y="6559826"/>
            <a:ext cx="752305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/>
              <a:t>Źródło: </a:t>
            </a:r>
            <a:r>
              <a:rPr lang="pl-PL" sz="1000" dirty="0">
                <a:hlinkClick r:id="rId2"/>
              </a:rPr>
              <a:t>https://www.tim.pl/strefa-porad/Jaki-czujnik-ruchu-wybrac-i-jakich-bledow-unikac-Poradnik-dla-każdego</a:t>
            </a:r>
            <a:r>
              <a:rPr lang="pl-PL" sz="10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099374222"/>
      </p:ext>
    </p:extLst>
  </p:cSld>
  <p:clrMapOvr>
    <a:masterClrMapping/>
  </p:clrMapOvr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D9F1BC-AC2D-E21C-98B0-6A57B34FD9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B10BA4E-02A8-4CB6-6935-BFC2494A2D8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9087" y="400468"/>
            <a:ext cx="11757363" cy="841191"/>
          </a:xfrm>
        </p:spPr>
        <p:txBody>
          <a:bodyPr>
            <a:normAutofit/>
          </a:bodyPr>
          <a:lstStyle/>
          <a:p>
            <a:r>
              <a:rPr lang="pl-PL" sz="4800" b="1" dirty="0"/>
              <a:t>Czujniki ruchu i obecności</a:t>
            </a:r>
            <a:endParaRPr lang="pl-PL" sz="4800" b="1" noProof="0" dirty="0">
              <a:latin typeface="+mn-lt"/>
            </a:endParaRP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188A8F7C-056C-C2F1-040D-4FD3C88C2C8D}"/>
              </a:ext>
            </a:extLst>
          </p:cNvPr>
          <p:cNvSpPr txBox="1"/>
          <p:nvPr/>
        </p:nvSpPr>
        <p:spPr>
          <a:xfrm>
            <a:off x="290443" y="1760779"/>
            <a:ext cx="1147465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dirty="0">
                <a:cs typeface="Arial" panose="020B0604020202020204" pitchFamily="34" charset="0"/>
              </a:rPr>
              <a:t>Czujniki dualne są połączeniem dwóch rodzajów detekcji ruchu. Załączenie czujnika następuje dopiero wówczas, gdy oba rodzaje detekcji potwierdzą ruch. W czujniku dualnym, wykrycie ruchu tylko przez jeden rodzaj czujnika (np. podczerwieni) w momencie, gdy nie zostało potwierdzone przez czujnik mikrofalowy jest ignorowane. Dzięki temu ilość fałszywych załączeń jest ograniczona. Ze względu na zastosowana technologię (dwa czujniki) czujki dualne są nieco droższe.</a:t>
            </a:r>
          </a:p>
          <a:p>
            <a:endParaRPr lang="pl-PL" sz="2400" dirty="0">
              <a:cs typeface="Arial" panose="020B0604020202020204" pitchFamily="34" charset="0"/>
            </a:endParaRPr>
          </a:p>
          <a:p>
            <a:r>
              <a:rPr lang="pl-PL" sz="2400" dirty="0">
                <a:cs typeface="Arial" panose="020B0604020202020204" pitchFamily="34" charset="0"/>
              </a:rPr>
              <a:t>Ze względu na rozwijającą się technologię, pisząc o czujnikach dualnych, nie określam konkretnych metod detekcji. Ważna jest zasada działania, a więc zadziałanie detektora ruchu (np. włączenie oświetlenia) będzie tylko w sytuacji gdy dwa rodzaje torów detekcji potwierdzą wykrycie ruchu.</a:t>
            </a: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E0DF4709-12BD-83A3-19A7-74EE024A5CD0}"/>
              </a:ext>
            </a:extLst>
          </p:cNvPr>
          <p:cNvSpPr txBox="1"/>
          <p:nvPr/>
        </p:nvSpPr>
        <p:spPr>
          <a:xfrm>
            <a:off x="358675" y="6221896"/>
            <a:ext cx="752305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/>
              <a:t>Źródło: </a:t>
            </a:r>
            <a:r>
              <a:rPr lang="pl-PL" sz="1000" dirty="0">
                <a:hlinkClick r:id="rId2"/>
              </a:rPr>
              <a:t>https://www.tim.pl/strefa-porad/Jaki-czujnik-ruchu-wybrac-i-jakich-bledow-unikac-Poradnik-dla-każdego</a:t>
            </a:r>
            <a:r>
              <a:rPr lang="pl-PL" sz="10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3223737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3FF943-9EDF-6F3D-213F-F0556F0A2D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87E1C15-4AB4-AA11-E287-284FBFA5DDD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5759" y="400468"/>
            <a:ext cx="11540691" cy="841191"/>
          </a:xfrm>
        </p:spPr>
        <p:txBody>
          <a:bodyPr>
            <a:normAutofit/>
          </a:bodyPr>
          <a:lstStyle/>
          <a:p>
            <a:r>
              <a:rPr lang="pl-PL" sz="4800" noProof="0" dirty="0">
                <a:latin typeface="+mn-lt"/>
              </a:rPr>
              <a:t>BHP - prace elektryczne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E93EDB10-3CE6-3F9D-B442-D08F23F5E94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7077" y="1431235"/>
            <a:ext cx="11141765" cy="4820478"/>
          </a:xfrm>
        </p:spPr>
        <p:txBody>
          <a:bodyPr>
            <a:normAutofit fontScale="92500"/>
          </a:bodyPr>
          <a:lstStyle/>
          <a:p>
            <a:pPr algn="l"/>
            <a:r>
              <a:rPr lang="pl-PL" dirty="0"/>
              <a:t>Montaż opraw powinien odbywać się przy wyłączonym napięciu np. przez wyłączenie bezpiecznika, rozłącznika, wyjęcie wkładki topikowej.</a:t>
            </a:r>
            <a:br>
              <a:rPr lang="pl-PL" dirty="0"/>
            </a:br>
            <a:endParaRPr lang="pl-PL" dirty="0"/>
          </a:p>
          <a:p>
            <a:pPr algn="l"/>
            <a:r>
              <a:rPr lang="pl-PL" dirty="0"/>
              <a:t>Zabezpiecz obwód przed ponownym załączeniem - zastosuj blokadę mechaniczną (np. kłódkę) lub oznaczenie ostrzegawcze.</a:t>
            </a:r>
          </a:p>
          <a:p>
            <a:pPr algn="l"/>
            <a:br>
              <a:rPr lang="pl-PL" dirty="0"/>
            </a:br>
            <a:r>
              <a:rPr lang="pl-PL" dirty="0"/>
              <a:t>Zabezpieczenie powinno uniemożliwiać przypadkowe lub nieuprawnione włączenie napięcia.</a:t>
            </a:r>
          </a:p>
          <a:p>
            <a:pPr algn="l"/>
            <a:br>
              <a:rPr lang="pl-PL" dirty="0"/>
            </a:br>
            <a:r>
              <a:rPr lang="pl-PL" dirty="0"/>
              <a:t>Sprawdź brak napięcia - użyj sprawdzonego i sprawnego przyrządu (np. dwubiegunowego wskaźnika napięcia). Sprawdź wszystkie żyły w tym również przewód neutralny.</a:t>
            </a:r>
          </a:p>
          <a:p>
            <a:pPr algn="l"/>
            <a:endParaRPr lang="pl-PL" dirty="0"/>
          </a:p>
          <a:p>
            <a:pPr algn="l"/>
            <a:r>
              <a:rPr lang="pl-PL" dirty="0"/>
              <a:t>Stosuj środki ochrony indywidualnej (ŚOI)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98C51A1C-9186-2464-2387-795365848C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53698" y="5060107"/>
            <a:ext cx="1752752" cy="1607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823723"/>
      </p:ext>
    </p:extLst>
  </p:cSld>
  <p:clrMapOvr>
    <a:masterClrMapping/>
  </p:clrMapOvr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CD9A62-916C-5947-206B-2CE0810C07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AE4FFF3-DCB2-479A-6D14-330E82D6D2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9087" y="400468"/>
            <a:ext cx="11757363" cy="841191"/>
          </a:xfrm>
        </p:spPr>
        <p:txBody>
          <a:bodyPr>
            <a:normAutofit/>
          </a:bodyPr>
          <a:lstStyle/>
          <a:p>
            <a:r>
              <a:rPr lang="pl-PL" sz="4800" b="1" dirty="0"/>
              <a:t>Przykład pola detekcji różnych modeli czujników</a:t>
            </a:r>
            <a:endParaRPr lang="pl-PL" sz="4800" b="1" noProof="0" dirty="0">
              <a:latin typeface="+mn-lt"/>
            </a:endParaRP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D018A17F-3B38-9556-8CF5-3E5B9B3499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9817" y="1406823"/>
            <a:ext cx="7635902" cy="5197290"/>
          </a:xfrm>
          <a:prstGeom prst="rect">
            <a:avLst/>
          </a:prstGeom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09961639-4977-5805-5D6E-A41EEEEE592E}"/>
              </a:ext>
            </a:extLst>
          </p:cNvPr>
          <p:cNvSpPr txBox="1"/>
          <p:nvPr/>
        </p:nvSpPr>
        <p:spPr>
          <a:xfrm>
            <a:off x="358675" y="6569761"/>
            <a:ext cx="752305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/>
              <a:t>Źródło: </a:t>
            </a:r>
            <a:r>
              <a:rPr lang="pl-PL" sz="1000" dirty="0">
                <a:hlinkClick r:id="rId3"/>
              </a:rPr>
              <a:t>https://www.tim.pl/strefa-porad/Jaki-czujnik-ruchu-wybrac-i-jakich-bledow-unikac-Poradnik-dla-każdego</a:t>
            </a:r>
            <a:r>
              <a:rPr lang="pl-PL" sz="10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478533565"/>
      </p:ext>
    </p:extLst>
  </p:cSld>
  <p:clrMapOvr>
    <a:masterClrMapping/>
  </p:clrMapOvr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655299-D3B5-BD14-C1F5-B7C0282D3C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10F8830-4357-1FEA-21E4-D18D64358EB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9087" y="400468"/>
            <a:ext cx="11757363" cy="841191"/>
          </a:xfrm>
        </p:spPr>
        <p:txBody>
          <a:bodyPr>
            <a:normAutofit/>
          </a:bodyPr>
          <a:lstStyle/>
          <a:p>
            <a:r>
              <a:rPr lang="pl-PL" sz="4800" b="1" dirty="0"/>
              <a:t>Przykład pola detekcji różnych modeli czujników</a:t>
            </a:r>
            <a:endParaRPr lang="pl-PL" sz="4800" b="1" noProof="0" dirty="0">
              <a:latin typeface="+mn-lt"/>
            </a:endParaRP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5D7243D0-8F4D-9FD3-6D87-95C77F34C6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04721" y="1282254"/>
            <a:ext cx="7582557" cy="5227773"/>
          </a:xfrm>
          <a:prstGeom prst="rect">
            <a:avLst/>
          </a:prstGeom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588E7B41-D993-0172-BA67-ED49F336E093}"/>
              </a:ext>
            </a:extLst>
          </p:cNvPr>
          <p:cNvSpPr txBox="1"/>
          <p:nvPr/>
        </p:nvSpPr>
        <p:spPr>
          <a:xfrm>
            <a:off x="358675" y="6490250"/>
            <a:ext cx="752305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/>
              <a:t>Źródło: </a:t>
            </a:r>
            <a:r>
              <a:rPr lang="pl-PL" sz="1000" dirty="0">
                <a:hlinkClick r:id="rId3"/>
              </a:rPr>
              <a:t>https://www.tim.pl/strefa-porad/Jaki-czujnik-ruchu-wybrac-i-jakich-bledow-unikac-Poradnik-dla-każdego</a:t>
            </a:r>
            <a:r>
              <a:rPr lang="pl-PL" sz="10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464622911"/>
      </p:ext>
    </p:extLst>
  </p:cSld>
  <p:clrMapOvr>
    <a:masterClrMapping/>
  </p:clrMapOvr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A9BF71-383B-123B-B7DD-950D435906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64AE849-3EE5-8653-1CE0-372247D3DDE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9087" y="400468"/>
            <a:ext cx="11757363" cy="841191"/>
          </a:xfrm>
        </p:spPr>
        <p:txBody>
          <a:bodyPr>
            <a:normAutofit/>
          </a:bodyPr>
          <a:lstStyle/>
          <a:p>
            <a:r>
              <a:rPr lang="pl-PL" sz="4800" b="1" dirty="0"/>
              <a:t>Czujniki ruchu i obecności</a:t>
            </a:r>
            <a:endParaRPr lang="pl-PL" sz="4800" b="1" noProof="0" dirty="0">
              <a:latin typeface="+mn-lt"/>
            </a:endParaRP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F3483011-E007-3A15-A79E-16E8F3CA2315}"/>
              </a:ext>
            </a:extLst>
          </p:cNvPr>
          <p:cNvSpPr txBox="1"/>
          <p:nvPr/>
        </p:nvSpPr>
        <p:spPr>
          <a:xfrm>
            <a:off x="358675" y="1760779"/>
            <a:ext cx="1147465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dirty="0">
                <a:cs typeface="Arial" panose="020B0604020202020204" pitchFamily="34" charset="0"/>
              </a:rPr>
              <a:t>W zależności od modelu i producenta, czujniki ruchu (choć wyglądać mogą podobnie), różnią się polem detekcji oraz czułością działania. Dobierając czujnik, należy zapoznać się z dokumentacją techniczną producenta, a następnie zastanowić się, w jakim miejscu zamontować czujnik, aby efektywnie wykorzystywać jego możliwości.</a:t>
            </a:r>
          </a:p>
          <a:p>
            <a:endParaRPr lang="pl-PL" sz="2400" dirty="0">
              <a:cs typeface="Arial" panose="020B0604020202020204" pitchFamily="34" charset="0"/>
            </a:endParaRPr>
          </a:p>
          <a:p>
            <a:r>
              <a:rPr lang="pl-PL" sz="2400" dirty="0">
                <a:cs typeface="Arial" panose="020B0604020202020204" pitchFamily="34" charset="0"/>
              </a:rPr>
              <a:t>Podczas wyboru miejsca montażu czujnika uwzględnić należy, że warunki atmosferyczne takie jak mgła, śnieg lub deszcz mogą zakłócić działanie detektorów ruchu.</a:t>
            </a:r>
          </a:p>
          <a:p>
            <a:endParaRPr lang="pl-PL" sz="2400" dirty="0">
              <a:cs typeface="Arial" panose="020B0604020202020204" pitchFamily="34" charset="0"/>
            </a:endParaRPr>
          </a:p>
          <a:p>
            <a:r>
              <a:rPr lang="pl-PL" sz="2400" dirty="0">
                <a:cs typeface="Arial" panose="020B0604020202020204" pitchFamily="34" charset="0"/>
              </a:rPr>
              <a:t>Fałszywe zadziałania np. włączenie oświetlenia lub alarmu w czujnikach PIR wywołać mogą źródła ciepła (np. grzejniki) lub zimna (np. klimatyzator) znajdujące się w polu detekcji czujnika.</a:t>
            </a: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21617EB8-AC63-D635-009C-4938B935AACE}"/>
              </a:ext>
            </a:extLst>
          </p:cNvPr>
          <p:cNvSpPr txBox="1"/>
          <p:nvPr/>
        </p:nvSpPr>
        <p:spPr>
          <a:xfrm>
            <a:off x="358675" y="6221896"/>
            <a:ext cx="752305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/>
              <a:t>Źródło: </a:t>
            </a:r>
            <a:r>
              <a:rPr lang="pl-PL" sz="1000" dirty="0">
                <a:hlinkClick r:id="rId2"/>
              </a:rPr>
              <a:t>https://www.tim.pl/strefa-porad/Jaki-czujnik-ruchu-wybrac-i-jakich-bledow-unikac-Poradnik-dla-każdego</a:t>
            </a:r>
            <a:r>
              <a:rPr lang="pl-PL" sz="10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391765178"/>
      </p:ext>
    </p:extLst>
  </p:cSld>
  <p:clrMapOvr>
    <a:masterClrMapping/>
  </p:clrMapOvr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F5069B-1109-4425-54FD-411903EA86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7CC08C5-36D5-BFC9-DA8C-D9703871D2B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9087" y="400468"/>
            <a:ext cx="11757363" cy="841191"/>
          </a:xfrm>
        </p:spPr>
        <p:txBody>
          <a:bodyPr>
            <a:normAutofit/>
          </a:bodyPr>
          <a:lstStyle/>
          <a:p>
            <a:r>
              <a:rPr lang="pl-PL" sz="4800" b="1" dirty="0"/>
              <a:t>Czujniki ruchu i obecności</a:t>
            </a:r>
            <a:endParaRPr lang="pl-PL" sz="4800" b="1" noProof="0" dirty="0">
              <a:latin typeface="+mn-lt"/>
            </a:endParaRP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29D16668-8097-76A8-4486-503B3DFA0965}"/>
              </a:ext>
            </a:extLst>
          </p:cNvPr>
          <p:cNvSpPr txBox="1"/>
          <p:nvPr/>
        </p:nvSpPr>
        <p:spPr>
          <a:xfrm>
            <a:off x="358675" y="1323455"/>
            <a:ext cx="11474650" cy="4985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dirty="0">
                <a:cs typeface="Arial" panose="020B0604020202020204" pitchFamily="34" charset="0"/>
              </a:rPr>
              <a:t>Czujniki mikrofalowe mogą zostać wzbudzone przez liście roślin, które będą poruszać się pod wpływem unoszącego się z grzejników ciepła.</a:t>
            </a:r>
          </a:p>
          <a:p>
            <a:endParaRPr lang="pl-PL" sz="900" dirty="0">
              <a:cs typeface="Arial" panose="020B0604020202020204" pitchFamily="34" charset="0"/>
            </a:endParaRPr>
          </a:p>
          <a:p>
            <a:r>
              <a:rPr lang="pl-PL" sz="2400" dirty="0">
                <a:cs typeface="Arial" panose="020B0604020202020204" pitchFamily="34" charset="0"/>
              </a:rPr>
              <a:t>Zwróć uwagę, że przy każdym diagramie producenci podają wysokość montażu. Jest to bardzo ważny parametr, od którego zależy pole detekcji i w dużej mierze późniejsze zadowolenie inwestora.</a:t>
            </a:r>
          </a:p>
          <a:p>
            <a:endParaRPr lang="pl-PL" sz="900" dirty="0">
              <a:cs typeface="Arial" panose="020B0604020202020204" pitchFamily="34" charset="0"/>
            </a:endParaRPr>
          </a:p>
          <a:p>
            <a:r>
              <a:rPr lang="pl-PL" sz="2400" dirty="0">
                <a:cs typeface="Arial" panose="020B0604020202020204" pitchFamily="34" charset="0"/>
              </a:rPr>
              <a:t>Dobierając czujnik ruchu zawsze należy zapytać czy czujka będzie zamontowana wewnątrz czy na zewnątrz obiektu. Chodzi nie tylko o stopień ochrony przed wodą i pyłem IPXX, ale również o odporność na promieniowanie UV, które niszczy tworzywa sztuczne.</a:t>
            </a:r>
          </a:p>
          <a:p>
            <a:endParaRPr lang="pl-PL" sz="900" dirty="0">
              <a:cs typeface="Arial" panose="020B0604020202020204" pitchFamily="34" charset="0"/>
            </a:endParaRPr>
          </a:p>
          <a:p>
            <a:r>
              <a:rPr lang="pl-PL" sz="2400" dirty="0">
                <a:cs typeface="Arial" panose="020B0604020202020204" pitchFamily="34" charset="0"/>
              </a:rPr>
              <a:t>Soczewka czujnika ruchu, często pokryta jest specjalnymi bardzo cienkimi, niewidocznymi dla oka ludzkiego filtrami, które mają za zadanie eliminować zakłócenia, które z kolei mogą aktywować czujkę np. promieniowanie IR zawarte w promieniowaniu słonecznym. Promieniowanie UV może uszkodzić soczewkę, jak również naniesione na nią filtry.</a:t>
            </a: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5A7A6E92-EFD6-A521-5AC7-0F88DC361F1C}"/>
              </a:ext>
            </a:extLst>
          </p:cNvPr>
          <p:cNvSpPr txBox="1"/>
          <p:nvPr/>
        </p:nvSpPr>
        <p:spPr>
          <a:xfrm>
            <a:off x="358675" y="6530006"/>
            <a:ext cx="752305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/>
              <a:t>Źródło: </a:t>
            </a:r>
            <a:r>
              <a:rPr lang="pl-PL" sz="1000" dirty="0">
                <a:hlinkClick r:id="rId2"/>
              </a:rPr>
              <a:t>https://www.tim.pl/strefa-porad/Jaki-czujnik-ruchu-wybrac-i-jakich-bledow-unikac-Poradnik-dla-każdego</a:t>
            </a:r>
            <a:r>
              <a:rPr lang="pl-PL" sz="10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622983909"/>
      </p:ext>
    </p:extLst>
  </p:cSld>
  <p:clrMapOvr>
    <a:masterClrMapping/>
  </p:clrMapOvr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90AE41-FBFD-A0DD-04EC-A71D04906C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1AC54EB-DCD4-0B52-1073-467EF5EB364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9087" y="400468"/>
            <a:ext cx="11757363" cy="841191"/>
          </a:xfrm>
        </p:spPr>
        <p:txBody>
          <a:bodyPr>
            <a:normAutofit/>
          </a:bodyPr>
          <a:lstStyle/>
          <a:p>
            <a:r>
              <a:rPr lang="pl-PL" sz="4800" b="1" dirty="0"/>
              <a:t>Czujniki ruchu i obecności</a:t>
            </a:r>
            <a:endParaRPr lang="pl-PL" sz="4800" b="1" noProof="0" dirty="0">
              <a:latin typeface="+mn-lt"/>
            </a:endParaRP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DA21FC6A-C7B7-E6A9-3649-C4EF749E29E7}"/>
              </a:ext>
            </a:extLst>
          </p:cNvPr>
          <p:cNvSpPr txBox="1"/>
          <p:nvPr/>
        </p:nvSpPr>
        <p:spPr>
          <a:xfrm>
            <a:off x="290442" y="1372568"/>
            <a:ext cx="1147465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dirty="0">
                <a:cs typeface="Arial" panose="020B0604020202020204" pitchFamily="34" charset="0"/>
              </a:rPr>
              <a:t>Z której strony wystąpi ruch?</a:t>
            </a:r>
          </a:p>
          <a:p>
            <a:r>
              <a:rPr lang="pl-PL" sz="2400" dirty="0">
                <a:cs typeface="Arial" panose="020B0604020202020204" pitchFamily="34" charset="0"/>
              </a:rPr>
              <a:t>Czujnik ruchu w uproszczeniu odbiera otoczenie (obszar detekcji) jako obszar poprzecinany liniami skupiającymi się w czujniku. Przecięcie linii detekcji powoduje aktywację czujnika. Czym więcej linii zostanie przeciętych przez poruszający się obiekt, tym szybciej czujnik zostanie pobudzony np. załączy oświetlenie.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55BFAB9B-57DA-356B-91F0-6B11ECD37B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20401" y="3357599"/>
            <a:ext cx="6614733" cy="2911092"/>
          </a:xfrm>
          <a:prstGeom prst="rect">
            <a:avLst/>
          </a:prstGeom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B01E05D0-4E74-E3CD-6E1A-F325DD3BCA9D}"/>
              </a:ext>
            </a:extLst>
          </p:cNvPr>
          <p:cNvSpPr txBox="1"/>
          <p:nvPr/>
        </p:nvSpPr>
        <p:spPr>
          <a:xfrm>
            <a:off x="358675" y="6510129"/>
            <a:ext cx="752305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/>
              <a:t>Źródło: </a:t>
            </a:r>
            <a:r>
              <a:rPr lang="pl-PL" sz="1000" dirty="0">
                <a:hlinkClick r:id="rId3"/>
              </a:rPr>
              <a:t>https://www.tim.pl/strefa-porad/Jaki-czujnik-ruchu-wybrac-i-jakich-bledow-unikac-Poradnik-dla-każdego</a:t>
            </a:r>
            <a:r>
              <a:rPr lang="pl-PL" sz="10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605665648"/>
      </p:ext>
    </p:extLst>
  </p:cSld>
  <p:clrMapOvr>
    <a:masterClrMapping/>
  </p:clrMapOvr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85726A-306C-12D8-AE84-8CFF6EF418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177B08F-C41D-29DE-59E8-1A781C1B8AB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7318" y="3025677"/>
            <a:ext cx="11757363" cy="806646"/>
          </a:xfrm>
        </p:spPr>
        <p:txBody>
          <a:bodyPr>
            <a:normAutofit/>
          </a:bodyPr>
          <a:lstStyle/>
          <a:p>
            <a:r>
              <a:rPr lang="pl-PL" sz="4800" b="1" dirty="0"/>
              <a:t>Centralne sterowanie (CMS / SCADA)</a:t>
            </a:r>
            <a:endParaRPr lang="pl-PL" sz="4800" b="1" noProof="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118660150"/>
      </p:ext>
    </p:extLst>
  </p:cSld>
  <p:clrMapOvr>
    <a:masterClrMapping/>
  </p:clrMapOvr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004C5B-4655-8FAE-1083-FD56FD4D20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AA1E51D-574A-BC7D-FFB4-07E2A8B4324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9087" y="400468"/>
            <a:ext cx="11757363" cy="841191"/>
          </a:xfrm>
        </p:spPr>
        <p:txBody>
          <a:bodyPr>
            <a:normAutofit/>
          </a:bodyPr>
          <a:lstStyle/>
          <a:p>
            <a:r>
              <a:rPr lang="pl-PL" sz="4800" b="1" dirty="0"/>
              <a:t>Centralne sterowanie (CMS / SCADA)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E698FCD1-3195-74BF-3EA5-B1A1076467A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17443" y="1699590"/>
            <a:ext cx="11489007" cy="4089951"/>
          </a:xfrm>
        </p:spPr>
        <p:txBody>
          <a:bodyPr>
            <a:noAutofit/>
          </a:bodyPr>
          <a:lstStyle/>
          <a:p>
            <a:pPr algn="l"/>
            <a:r>
              <a:rPr lang="pl-PL" dirty="0"/>
              <a:t>Dzięki systemowi sterowania oświetleniem Inwestor zyskuje wiele możliwości, takich jak zmiana natężenia świecenia, przejścia kolorystyczne lub zaplanowanie harmonogramu świecenia. System sterowania oświetleniem to nie tylko wygoda, ale przede wszystkim oszczędności.</a:t>
            </a:r>
          </a:p>
          <a:p>
            <a:pPr algn="l"/>
            <a:endParaRPr lang="pl-PL" dirty="0"/>
          </a:p>
          <a:p>
            <a:pPr algn="l"/>
            <a:r>
              <a:rPr lang="pl-PL" dirty="0"/>
              <a:t>Przykład</a:t>
            </a:r>
          </a:p>
          <a:p>
            <a:pPr algn="l"/>
            <a:r>
              <a:rPr lang="pl-PL" dirty="0"/>
              <a:t>SYSTEM STEROWANIA OŚWIETLENIEM PRZESTRZENI PUBLICZNEJ SILED PRO / SILED SMART</a:t>
            </a:r>
          </a:p>
          <a:p>
            <a:pPr algn="l"/>
            <a:r>
              <a:rPr lang="pl-PL" dirty="0"/>
              <a:t>System bazuje na dwukierunkowej komunikacji między centralnym modułem zarządzania CMS, a lampami z wykorzystaniem koncentratorów grupowych GLC.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FE5FAD1C-CD6A-85F9-B6EF-A56BF0E5BEDC}"/>
              </a:ext>
            </a:extLst>
          </p:cNvPr>
          <p:cNvSpPr txBox="1"/>
          <p:nvPr/>
        </p:nvSpPr>
        <p:spPr>
          <a:xfrm>
            <a:off x="258418" y="6427715"/>
            <a:ext cx="702696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/>
              <a:t>Źródło: </a:t>
            </a:r>
            <a:r>
              <a:rPr lang="pl-PL" sz="1000" dirty="0">
                <a:hlinkClick r:id="rId2"/>
              </a:rPr>
              <a:t>https://revasiled.pl/blog/czy-system-sterowania-sie-oplaca/</a:t>
            </a:r>
            <a:r>
              <a:rPr lang="pl-PL" sz="10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275649825"/>
      </p:ext>
    </p:extLst>
  </p:cSld>
  <p:clrMapOvr>
    <a:masterClrMapping/>
  </p:clrMapOvr>
</p:sld>
</file>

<file path=ppt/slides/slide1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26E1C5-1A94-5891-6709-FBA116F45D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5A3A72A-20D4-BA7B-830D-4BB6DFA59FE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9087" y="400468"/>
            <a:ext cx="11757363" cy="841191"/>
          </a:xfrm>
        </p:spPr>
        <p:txBody>
          <a:bodyPr>
            <a:normAutofit/>
          </a:bodyPr>
          <a:lstStyle/>
          <a:p>
            <a:r>
              <a:rPr lang="pl-PL" sz="4800" b="1" dirty="0"/>
              <a:t>Przykład sterowania (CMS / SCADA)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E62269C3-77A5-478C-9838-DD15184063E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17443" y="1441174"/>
            <a:ext cx="11489007" cy="4089951"/>
          </a:xfrm>
        </p:spPr>
        <p:txBody>
          <a:bodyPr>
            <a:noAutofit/>
          </a:bodyPr>
          <a:lstStyle/>
          <a:p>
            <a:pPr algn="l"/>
            <a:r>
              <a:rPr lang="pl-PL" dirty="0"/>
              <a:t>Każdy element systemu posiada unikalny adresem IP, dzięki temu możliwe jest monitorowanie stanu pracy, raportowania różnych parametrów (takich jak np. zużycie energii, temperatura), a także gromadzenie i wymiana istotnych informacji lub danych.</a:t>
            </a:r>
          </a:p>
          <a:p>
            <a:pPr algn="l"/>
            <a:endParaRPr lang="pl-PL" dirty="0"/>
          </a:p>
          <a:p>
            <a:pPr algn="l"/>
            <a:r>
              <a:rPr lang="pl-PL" dirty="0"/>
              <a:t>Rozwiązanie wykorzystuje łączność </a:t>
            </a:r>
            <a:r>
              <a:rPr lang="pl-PL" dirty="0" err="1"/>
              <a:t>ZigBee</a:t>
            </a:r>
            <a:r>
              <a:rPr lang="pl-PL" dirty="0"/>
              <a:t> działającą na częstotliwościach publicznych 2,4 GHz. W każdym przypadku wewnętrzny protokół komunikacyjny zapewnia wymagany poziom bezpieczeństwa i prywatności.</a:t>
            </a:r>
          </a:p>
          <a:p>
            <a:pPr algn="l"/>
            <a:endParaRPr lang="pl-PL" dirty="0"/>
          </a:p>
          <a:p>
            <a:pPr algn="l"/>
            <a:r>
              <a:rPr lang="pl-PL" dirty="0"/>
              <a:t>System jest zarządzany i kontrolowany przez aplikację internetową lub z poziomu komputera użytkownika. Rozwiązanie zapewnia wydajne codzienne zarządzanie i utrzymanie infrastruktury, w tym: monitorowanie i gromadzenie danych (w celu dodatkowej analizy), rekonfiguracja systemu / lampy, wgląd w alarmy, zarządzanie awariami, indywidualne powiadomienia e-mail.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D38A07F2-45C5-F969-4328-BC2201DED34B}"/>
              </a:ext>
            </a:extLst>
          </p:cNvPr>
          <p:cNvSpPr txBox="1"/>
          <p:nvPr/>
        </p:nvSpPr>
        <p:spPr>
          <a:xfrm>
            <a:off x="258418" y="6427715"/>
            <a:ext cx="702696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/>
              <a:t>Źródło: </a:t>
            </a:r>
            <a:r>
              <a:rPr lang="pl-PL" sz="1000" dirty="0">
                <a:hlinkClick r:id="rId2"/>
              </a:rPr>
              <a:t>https://revasiled.pl/blog/czy-system-sterowania-sie-oplaca/</a:t>
            </a:r>
            <a:r>
              <a:rPr lang="pl-PL" sz="10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481144734"/>
      </p:ext>
    </p:extLst>
  </p:cSld>
  <p:clrMapOvr>
    <a:masterClrMapping/>
  </p:clrMapOvr>
</p:sld>
</file>

<file path=ppt/slides/slide1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186AE9-26CF-504A-3368-9DEC44870C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EBA6583-49A3-C34F-331A-4B8D2F81BB4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9087" y="400468"/>
            <a:ext cx="11757363" cy="841191"/>
          </a:xfrm>
        </p:spPr>
        <p:txBody>
          <a:bodyPr>
            <a:normAutofit/>
          </a:bodyPr>
          <a:lstStyle/>
          <a:p>
            <a:r>
              <a:rPr lang="pl-PL" sz="4800" b="1" dirty="0"/>
              <a:t>Przykład sterowania (CMS / SCADA)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FB121873-BE7B-C4CC-50A2-C7E98BE208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17443" y="1441174"/>
            <a:ext cx="11489007" cy="4089951"/>
          </a:xfrm>
        </p:spPr>
        <p:txBody>
          <a:bodyPr>
            <a:noAutofit/>
          </a:bodyPr>
          <a:lstStyle/>
          <a:p>
            <a:pPr algn="l"/>
            <a:r>
              <a:rPr lang="pl-PL" dirty="0"/>
              <a:t>Dzięki kratowej strukturze sieci (ang. </a:t>
            </a:r>
            <a:r>
              <a:rPr lang="pl-PL" dirty="0" err="1"/>
              <a:t>mesh</a:t>
            </a:r>
            <a:r>
              <a:rPr lang="pl-PL" dirty="0"/>
              <a:t> network) System potrafi przeprowadzać </a:t>
            </a:r>
            <a:r>
              <a:rPr lang="pl-PL" dirty="0" err="1"/>
              <a:t>samodiagnostykę</a:t>
            </a:r>
            <a:r>
              <a:rPr lang="pl-PL" dirty="0"/>
              <a:t> oraz </a:t>
            </a:r>
            <a:r>
              <a:rPr lang="pl-PL" dirty="0" err="1"/>
              <a:t>samonaprawianie</a:t>
            </a:r>
            <a:r>
              <a:rPr lang="pl-PL" dirty="0"/>
              <a:t> w przypadku uszkodzenia któregoś z węzłów sieci. Komunikacja pomiędzy lampami pozwala stosować wiele zaawansowanych indywidualnych scenariuszy działania.</a:t>
            </a:r>
          </a:p>
          <a:p>
            <a:pPr algn="l"/>
            <a:r>
              <a:rPr lang="pl-PL" dirty="0"/>
              <a:t>Dla każdego urządzenia i/lub czujnika podłączonego do Systemu istnieje możliwość sterowania oraz odczytu parametrów w czasie rzeczywistym, 24 godziny na dobę. Dodatkowo System gromadzi i przechowuje wszystkie dane w celu umożliwienia ich późniejszego przetwarzania i analizy.</a:t>
            </a:r>
          </a:p>
          <a:p>
            <a:pPr algn="l"/>
            <a:r>
              <a:rPr lang="pl-PL" dirty="0"/>
              <a:t>System jest aktualnym, wydajnym i niezawodnym rozwiązaniem umożliwiającym administrowanie, zarządzanie i kontrolę infrastruktury oświetlenia ulicznego: pojedynczych lamp, grup lamp i szafek ulicznych.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57ECAEC2-6FC0-D5AB-FA12-57A667E75337}"/>
              </a:ext>
            </a:extLst>
          </p:cNvPr>
          <p:cNvSpPr txBox="1"/>
          <p:nvPr/>
        </p:nvSpPr>
        <p:spPr>
          <a:xfrm>
            <a:off x="258418" y="6427715"/>
            <a:ext cx="702696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/>
              <a:t>Źródło: </a:t>
            </a:r>
            <a:r>
              <a:rPr lang="pl-PL" sz="1000" dirty="0">
                <a:hlinkClick r:id="rId2"/>
              </a:rPr>
              <a:t>https://revasiled.pl/blog/czy-system-sterowania-sie-oplaca/</a:t>
            </a:r>
            <a:r>
              <a:rPr lang="pl-PL" sz="10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808152134"/>
      </p:ext>
    </p:extLst>
  </p:cSld>
  <p:clrMapOvr>
    <a:masterClrMapping/>
  </p:clrMapOvr>
</p:sld>
</file>

<file path=ppt/slides/slide1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94FA41-4E40-B181-32AC-E4314A13F8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64B5CA9-1484-2468-4CD6-33E04803099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9087" y="400468"/>
            <a:ext cx="11757363" cy="841191"/>
          </a:xfrm>
        </p:spPr>
        <p:txBody>
          <a:bodyPr>
            <a:normAutofit/>
          </a:bodyPr>
          <a:lstStyle/>
          <a:p>
            <a:r>
              <a:rPr lang="pl-PL" sz="4800" b="1" dirty="0"/>
              <a:t>Przykład wdrożenia i korzyści (CMS / SCADA)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24BA9426-F5D0-F25A-077E-F96BDB2907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8418" y="1548688"/>
            <a:ext cx="10058400" cy="4089951"/>
          </a:xfrm>
        </p:spPr>
        <p:txBody>
          <a:bodyPr>
            <a:noAutofit/>
          </a:bodyPr>
          <a:lstStyle/>
          <a:p>
            <a:pPr algn="l"/>
            <a:r>
              <a:rPr lang="pl-PL" dirty="0"/>
              <a:t>Wymierne korzyści dla Słupska w 2021</a:t>
            </a:r>
          </a:p>
          <a:p>
            <a:pPr algn="l"/>
            <a:r>
              <a:rPr lang="pl-PL" dirty="0"/>
              <a:t>Niższy koszt energii elektrycznej o około 1 mln PLN/rok; </a:t>
            </a:r>
          </a:p>
          <a:p>
            <a:pPr algn="l"/>
            <a:r>
              <a:rPr lang="pl-PL" dirty="0"/>
              <a:t>Redukcja emisji CO2 o około 1 600 ton/rok.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9CFD2165-3753-2BCA-F3D0-E8193682B304}"/>
              </a:ext>
            </a:extLst>
          </p:cNvPr>
          <p:cNvSpPr txBox="1"/>
          <p:nvPr/>
        </p:nvSpPr>
        <p:spPr>
          <a:xfrm>
            <a:off x="258418" y="6427715"/>
            <a:ext cx="702696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/>
              <a:t>Źródło: </a:t>
            </a:r>
            <a:r>
              <a:rPr lang="pl-PL" sz="1000" dirty="0">
                <a:hlinkClick r:id="rId2"/>
              </a:rPr>
              <a:t>https://revasiled.pl/blog/czy-system-sterowania-sie-oplaca/</a:t>
            </a:r>
            <a:r>
              <a:rPr lang="pl-PL" sz="1000" dirty="0"/>
              <a:t> </a:t>
            </a: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D10088FF-999A-846A-5BAA-B52D946B71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13364" y="3066032"/>
            <a:ext cx="6546300" cy="3607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818693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5C567D-1DFB-2B49-33AE-0E3CE60639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5C6AA316-2681-4ABD-EE73-FFEE8B5F37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64113" y="4703610"/>
            <a:ext cx="2042337" cy="1943268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E5464992-CFE7-FC10-4119-3BFAADC19CF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5759" y="400468"/>
            <a:ext cx="11540691" cy="841191"/>
          </a:xfrm>
        </p:spPr>
        <p:txBody>
          <a:bodyPr>
            <a:normAutofit/>
          </a:bodyPr>
          <a:lstStyle/>
          <a:p>
            <a:r>
              <a:rPr lang="pl-PL" sz="4800" noProof="0" dirty="0">
                <a:latin typeface="+mn-lt"/>
              </a:rPr>
              <a:t>BHP - Środki Ochrony Indywidualnej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E651ED2B-548C-6A7A-2F2B-36EDFED4853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55374" y="1948071"/>
            <a:ext cx="10505661" cy="4303642"/>
          </a:xfrm>
        </p:spPr>
        <p:txBody>
          <a:bodyPr>
            <a:normAutofit/>
          </a:bodyPr>
          <a:lstStyle/>
          <a:p>
            <a:pPr algn="l"/>
            <a:r>
              <a:rPr lang="pl-PL" b="1" dirty="0"/>
              <a:t>Szelki bezpieczeństwa z linką </a:t>
            </a:r>
            <a:r>
              <a:rPr lang="pl-PL" dirty="0"/>
              <a:t>- obowiązkowe przy pracy w koszu podnośnika. </a:t>
            </a:r>
          </a:p>
          <a:p>
            <a:pPr algn="l"/>
            <a:endParaRPr lang="pl-PL" dirty="0"/>
          </a:p>
          <a:p>
            <a:pPr algn="l"/>
            <a:r>
              <a:rPr lang="pl-PL" dirty="0"/>
              <a:t>Linka musi być przypięta do punktu kotwiczenia w koszu, nie może być mocowana do konstrukcji podnośnika. </a:t>
            </a:r>
          </a:p>
          <a:p>
            <a:pPr algn="l"/>
            <a:endParaRPr lang="pl-PL" dirty="0"/>
          </a:p>
          <a:p>
            <a:pPr algn="l"/>
            <a:r>
              <a:rPr lang="pl-PL" dirty="0"/>
              <a:t>ŚOI powinny spełniać wymagania norm: PN-EN 361:2005 (szelki),</a:t>
            </a:r>
            <a:br>
              <a:rPr lang="pl-PL" dirty="0"/>
            </a:br>
            <a:r>
              <a:rPr lang="pl-PL" dirty="0"/>
              <a:t>PN-EN 354:2012 (linki), PN-EN 355:2005 (amortyzatory).</a:t>
            </a:r>
          </a:p>
        </p:txBody>
      </p:sp>
    </p:spTree>
    <p:extLst>
      <p:ext uri="{BB962C8B-B14F-4D97-AF65-F5344CB8AC3E}">
        <p14:creationId xmlns:p14="http://schemas.microsoft.com/office/powerpoint/2010/main" val="237799032"/>
      </p:ext>
    </p:extLst>
  </p:cSld>
  <p:clrMapOvr>
    <a:masterClrMapping/>
  </p:clrMapOvr>
</p:sld>
</file>

<file path=ppt/slides/slide1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853B66-29A6-436F-1570-DA83A238A2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8C39101-8F6E-450F-F34E-ABB3154D5F9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9087" y="400468"/>
            <a:ext cx="11757363" cy="841191"/>
          </a:xfrm>
        </p:spPr>
        <p:txBody>
          <a:bodyPr>
            <a:normAutofit/>
          </a:bodyPr>
          <a:lstStyle/>
          <a:p>
            <a:r>
              <a:rPr lang="pl-PL" sz="4800" b="1" dirty="0"/>
              <a:t>Centralne sterowanie (CMS / SCADA)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7B509167-4DE5-9961-6509-42A77F33473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15599" y="1441174"/>
            <a:ext cx="11290851" cy="4089951"/>
          </a:xfrm>
        </p:spPr>
        <p:txBody>
          <a:bodyPr>
            <a:noAutofit/>
          </a:bodyPr>
          <a:lstStyle/>
          <a:p>
            <a:pPr algn="l"/>
            <a:r>
              <a:rPr lang="pl-PL" dirty="0"/>
              <a:t>Sterowanie centralne (systemy SCADA, CMS)</a:t>
            </a:r>
          </a:p>
          <a:p>
            <a:pPr algn="l"/>
            <a:r>
              <a:rPr lang="pl-PL" dirty="0"/>
              <a:t>Oprawy wyposażone w sterowniki komunikujące się z systemem zarządzania (np. przez GSM, </a:t>
            </a:r>
            <a:r>
              <a:rPr lang="pl-PL" dirty="0" err="1"/>
              <a:t>LoRa</a:t>
            </a:r>
            <a:r>
              <a:rPr lang="pl-PL" dirty="0"/>
              <a:t>, </a:t>
            </a:r>
            <a:r>
              <a:rPr lang="pl-PL" dirty="0" err="1"/>
              <a:t>ZigBee</a:t>
            </a:r>
            <a:r>
              <a:rPr lang="pl-PL" dirty="0"/>
              <a:t>). Mają możliwość zdalnego sterowania natężeniem światła, monitorowania zużycia energii, awarii.</a:t>
            </a:r>
          </a:p>
          <a:p>
            <a:pPr algn="l"/>
            <a:r>
              <a:rPr lang="pl-PL" dirty="0"/>
              <a:t>Zalety: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pl-PL" sz="2400" dirty="0"/>
              <a:t>Pełna kontrola nad każdą oprawą.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pl-PL" sz="2400" dirty="0"/>
              <a:t>Możliwość dynamicznego dostosowania do ruchu, pogody, wydarzeń.</a:t>
            </a:r>
          </a:p>
          <a:p>
            <a:pPr algn="l"/>
            <a:r>
              <a:rPr lang="pl-PL" dirty="0"/>
              <a:t>Wady: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pl-PL" sz="2400" dirty="0"/>
              <a:t>Wysoki koszt wdrożenia.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pl-PL" sz="2400" dirty="0"/>
              <a:t>Wymaga kompatybilnych opraw i infrastruktury komunikacyjnej.</a:t>
            </a:r>
            <a:br>
              <a:rPr lang="pl-PL" sz="2400" dirty="0"/>
            </a:br>
            <a:endParaRPr lang="pl-PL" sz="2400" dirty="0"/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61745BEC-D091-B646-E2D6-F7757376985A}"/>
              </a:ext>
            </a:extLst>
          </p:cNvPr>
          <p:cNvSpPr txBox="1"/>
          <p:nvPr/>
        </p:nvSpPr>
        <p:spPr>
          <a:xfrm>
            <a:off x="258418" y="6427715"/>
            <a:ext cx="702696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/>
              <a:t>Źródło: </a:t>
            </a:r>
            <a:r>
              <a:rPr lang="pl-PL" sz="1000" dirty="0">
                <a:hlinkClick r:id="rId2"/>
              </a:rPr>
              <a:t>https://revasiled.pl/blog/czy-system-sterowania-sie-oplaca/</a:t>
            </a:r>
            <a:r>
              <a:rPr lang="pl-PL" sz="10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135728511"/>
      </p:ext>
    </p:extLst>
  </p:cSld>
  <p:clrMapOvr>
    <a:masterClrMapping/>
  </p:clrMapOvr>
</p:sld>
</file>

<file path=ppt/slides/slide1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E91A4B-B21E-494D-891F-12E0517333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049697F-E190-EC1A-4BAB-AFC96E86E1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7318" y="3025677"/>
            <a:ext cx="11757363" cy="806646"/>
          </a:xfrm>
        </p:spPr>
        <p:txBody>
          <a:bodyPr>
            <a:normAutofit/>
          </a:bodyPr>
          <a:lstStyle/>
          <a:p>
            <a:r>
              <a:rPr lang="pl-PL" sz="4800" b="1" dirty="0"/>
              <a:t>Adaptacyjne sterowanie inteligentne</a:t>
            </a:r>
            <a:endParaRPr lang="pl-PL" sz="4800" b="1" noProof="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953874745"/>
      </p:ext>
    </p:extLst>
  </p:cSld>
  <p:clrMapOvr>
    <a:masterClrMapping/>
  </p:clrMapOvr>
</p:sld>
</file>

<file path=ppt/slides/slide1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519929-3466-0466-5B56-F69C345A07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04D2C75-4CB0-4DFA-4F3C-0EEC5F486D8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9087" y="400468"/>
            <a:ext cx="11757363" cy="841191"/>
          </a:xfrm>
        </p:spPr>
        <p:txBody>
          <a:bodyPr>
            <a:normAutofit/>
          </a:bodyPr>
          <a:lstStyle/>
          <a:p>
            <a:r>
              <a:rPr lang="pl-PL" sz="4800" b="1" dirty="0"/>
              <a:t>Adaptacyjne sterowanie inteligentne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3D8B93B8-A38D-2E4F-56B0-833C252DFD5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15599" y="1441174"/>
            <a:ext cx="11290851" cy="4089951"/>
          </a:xfrm>
        </p:spPr>
        <p:txBody>
          <a:bodyPr>
            <a:noAutofit/>
          </a:bodyPr>
          <a:lstStyle/>
          <a:p>
            <a:pPr algn="l"/>
            <a:r>
              <a:rPr lang="pl-PL" dirty="0"/>
              <a:t>Inteligentne systemy oświetlenia ulicznego potrafią dostosowywać natężenie światła do aktualnych warunków, potrzeb użytkowników i norm. </a:t>
            </a:r>
          </a:p>
          <a:p>
            <a:pPr algn="l"/>
            <a:r>
              <a:rPr lang="pl-PL" dirty="0"/>
              <a:t>Sprzężone z czujnikami ruchu czy czujnikami pogodowymi, inteligentne oświetlenie uliczne na podstawie algorytmów ustala poziom wymaganego natężenia oświetlenia. </a:t>
            </a:r>
          </a:p>
          <a:p>
            <a:pPr algn="l"/>
            <a:r>
              <a:rPr lang="pl-PL" dirty="0"/>
              <a:t>Dzięki temu użytkownicy dróg zawsze otrzymują odpowiednio dużo światła, co ma bezpośrednie przełożenie na bezpieczeństwo. </a:t>
            </a:r>
          </a:p>
          <a:p>
            <a:pPr algn="l"/>
            <a:r>
              <a:rPr lang="pl-PL" dirty="0"/>
              <a:t>Co więcej, dzięki możliwości ograniczenia poziomu oświetlenia na mało uczęszczanych drogach, system </a:t>
            </a:r>
            <a:r>
              <a:rPr lang="pl-PL" b="1" dirty="0"/>
              <a:t>może przyczynić się do redukcji rachunków za energię elektryczną nawet o połowę</a:t>
            </a:r>
            <a:r>
              <a:rPr lang="pl-PL" dirty="0"/>
              <a:t>.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5BCDF850-1E99-5231-D610-A14B78E6721B}"/>
              </a:ext>
            </a:extLst>
          </p:cNvPr>
          <p:cNvSpPr txBox="1"/>
          <p:nvPr/>
        </p:nvSpPr>
        <p:spPr>
          <a:xfrm>
            <a:off x="149087" y="6457532"/>
            <a:ext cx="902473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/>
              <a:t>Źródło: </a:t>
            </a:r>
            <a:r>
              <a:rPr lang="pl-PL" sz="1000" dirty="0">
                <a:hlinkClick r:id="rId2"/>
              </a:rPr>
              <a:t>https://ledolux.pl/inteligentne-systemy-oswietlenia-ulicznego/</a:t>
            </a:r>
            <a:r>
              <a:rPr lang="pl-PL" sz="10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905039920"/>
      </p:ext>
    </p:extLst>
  </p:cSld>
  <p:clrMapOvr>
    <a:masterClrMapping/>
  </p:clrMapOvr>
</p:sld>
</file>

<file path=ppt/slides/slide1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7836A0-22B4-C157-F9AD-B8ED471948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BF3D23F-4824-6E8C-1A40-BE5782F3A6D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9087" y="400468"/>
            <a:ext cx="11757363" cy="841191"/>
          </a:xfrm>
        </p:spPr>
        <p:txBody>
          <a:bodyPr>
            <a:normAutofit/>
          </a:bodyPr>
          <a:lstStyle/>
          <a:p>
            <a:r>
              <a:rPr lang="pl-PL" sz="4800" b="1" dirty="0"/>
              <a:t>Adaptacyjne sterowanie inteligentne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476C2CD2-D083-B2CF-2021-7D40E7C5B3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15599" y="1828800"/>
            <a:ext cx="11290851" cy="3702325"/>
          </a:xfrm>
        </p:spPr>
        <p:txBody>
          <a:bodyPr>
            <a:noAutofit/>
          </a:bodyPr>
          <a:lstStyle/>
          <a:p>
            <a:pPr algn="l"/>
            <a:r>
              <a:rPr lang="pl-PL" dirty="0"/>
              <a:t>Oprócz bieżącego zarządzania siecią, inteligentne sterowanie oświetleniem ulicznym w czasie rzeczywistym może dostarczać szereg informacji, związanych z serwisem i energetyką. </a:t>
            </a:r>
          </a:p>
          <a:p>
            <a:pPr algn="l"/>
            <a:r>
              <a:rPr lang="pl-PL" dirty="0"/>
              <a:t>Operator systemu dostaje cały zestaw danych, dotyczących m.in. czasu pracy, aktualnej mocy czy awarii poszczególnych lamp ulicznych LED. </a:t>
            </a:r>
          </a:p>
          <a:p>
            <a:pPr algn="l"/>
            <a:r>
              <a:rPr lang="pl-PL" dirty="0"/>
              <a:t>Dzięki temu administracja ma możliwość precyzyjnego prowadzenia i optymalizacji prac serwisowych, co przekłada się na kolejne oszczędności. </a:t>
            </a:r>
          </a:p>
          <a:p>
            <a:pPr algn="l"/>
            <a:r>
              <a:rPr lang="pl-PL" dirty="0"/>
              <a:t>Dodatkowo, inteligentne systemy oświetlenia ulicznego zbierają dane „bilansu energetycznego”, co pozwala na kontrolę skuteczności całej sieci.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CD5389E5-0289-01E8-3C4D-CB8CDAB7AEFD}"/>
              </a:ext>
            </a:extLst>
          </p:cNvPr>
          <p:cNvSpPr txBox="1"/>
          <p:nvPr/>
        </p:nvSpPr>
        <p:spPr>
          <a:xfrm>
            <a:off x="149087" y="6457532"/>
            <a:ext cx="902473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/>
              <a:t>Źródło: </a:t>
            </a:r>
            <a:r>
              <a:rPr lang="pl-PL" sz="1000" dirty="0">
                <a:hlinkClick r:id="rId2"/>
              </a:rPr>
              <a:t>https://ledolux.pl/inteligentne-systemy-oswietlenia-ulicznego/</a:t>
            </a:r>
            <a:r>
              <a:rPr lang="pl-PL" sz="10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44822236"/>
      </p:ext>
    </p:extLst>
  </p:cSld>
  <p:clrMapOvr>
    <a:masterClrMapping/>
  </p:clrMapOvr>
</p:sld>
</file>

<file path=ppt/slides/slide1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836DC4-D903-DD96-B73B-7C92E246E7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930384E-CB7A-C649-4C19-278ED1F6AA8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9087" y="400468"/>
            <a:ext cx="11757363" cy="841191"/>
          </a:xfrm>
        </p:spPr>
        <p:txBody>
          <a:bodyPr>
            <a:normAutofit/>
          </a:bodyPr>
          <a:lstStyle/>
          <a:p>
            <a:r>
              <a:rPr lang="pl-PL" sz="4800" b="1" dirty="0"/>
              <a:t>Adaptacyjne sterowanie inteligentne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6453CA7B-21CC-5454-912E-7AAA8E867AF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15599" y="1441174"/>
            <a:ext cx="11290851" cy="4089951"/>
          </a:xfrm>
        </p:spPr>
        <p:txBody>
          <a:bodyPr>
            <a:noAutofit/>
          </a:bodyPr>
          <a:lstStyle/>
          <a:p>
            <a:pPr algn="l"/>
            <a:r>
              <a:rPr lang="pl-PL" dirty="0"/>
              <a:t>Przykład: Oprawy LED </a:t>
            </a:r>
            <a:r>
              <a:rPr lang="pl-PL" dirty="0" err="1"/>
              <a:t>Ledolux</a:t>
            </a:r>
            <a:r>
              <a:rPr lang="pl-PL" dirty="0"/>
              <a:t> z systemem adaptacyjnym</a:t>
            </a:r>
          </a:p>
          <a:p>
            <a:pPr algn="l"/>
            <a:endParaRPr lang="pl-PL" dirty="0"/>
          </a:p>
          <a:p>
            <a:pPr algn="l"/>
            <a:r>
              <a:rPr lang="pl-PL" dirty="0"/>
              <a:t>Oprawy współpracują z czujnikami ruchu i pogodowymi.</a:t>
            </a:r>
          </a:p>
          <a:p>
            <a:pPr algn="l"/>
            <a:r>
              <a:rPr lang="pl-PL" dirty="0"/>
              <a:t>Algorytmy dostosowują natężenie światła do warunków i potrzeb użytkowników.</a:t>
            </a:r>
          </a:p>
          <a:p>
            <a:pPr algn="l"/>
            <a:r>
              <a:rPr lang="pl-PL" dirty="0"/>
              <a:t>Możliwość dynamicznego ograniczania jasności na mało uczęszczanych drogach.</a:t>
            </a:r>
          </a:p>
          <a:p>
            <a:pPr algn="l"/>
            <a:r>
              <a:rPr lang="pl-PL" dirty="0"/>
              <a:t>System zbiera dane o czasie pracy, mocy, awariach – wspiera serwis i optymalizację.</a:t>
            </a:r>
          </a:p>
          <a:p>
            <a:pPr algn="l"/>
            <a:r>
              <a:rPr lang="pl-PL" dirty="0"/>
              <a:t>Przykład wdrożenia: Oslo – oszczędności do 70% kosztów energii 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21CC0649-E6D2-6D72-A0B1-3BF0A764C768}"/>
              </a:ext>
            </a:extLst>
          </p:cNvPr>
          <p:cNvSpPr txBox="1"/>
          <p:nvPr/>
        </p:nvSpPr>
        <p:spPr>
          <a:xfrm>
            <a:off x="149087" y="6457532"/>
            <a:ext cx="902473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/>
              <a:t>Źródło: </a:t>
            </a:r>
            <a:r>
              <a:rPr lang="pl-PL" sz="1000" dirty="0">
                <a:hlinkClick r:id="rId2"/>
              </a:rPr>
              <a:t>https://ledolux.pl/inteligentne-systemy-oswietlenia-ulicznego/</a:t>
            </a:r>
            <a:r>
              <a:rPr lang="pl-PL" sz="1000" dirty="0"/>
              <a:t> </a:t>
            </a: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3401361D-1AFA-B178-CBA4-E3775EB9C6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35887" y="4607913"/>
            <a:ext cx="2891659" cy="1849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2355812"/>
      </p:ext>
    </p:extLst>
  </p:cSld>
  <p:clrMapOvr>
    <a:masterClrMapping/>
  </p:clrMapOvr>
</p:sld>
</file>

<file path=ppt/slides/slide1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3C6246-DF3E-B102-D978-91167DCB54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A627501-D4B1-E581-A4E1-A270A3FE78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4785" y="3008404"/>
            <a:ext cx="11540691" cy="841191"/>
          </a:xfrm>
        </p:spPr>
        <p:txBody>
          <a:bodyPr>
            <a:normAutofit/>
          </a:bodyPr>
          <a:lstStyle/>
          <a:p>
            <a:r>
              <a:rPr lang="pl-PL" sz="4800" b="1" dirty="0"/>
              <a:t>Rodzaje źródeł światła</a:t>
            </a:r>
            <a:endParaRPr lang="pl-PL" sz="4800" b="1" noProof="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356282689"/>
      </p:ext>
    </p:extLst>
  </p:cSld>
  <p:clrMapOvr>
    <a:masterClrMapping/>
  </p:clrMapOvr>
</p:sld>
</file>

<file path=ppt/slides/slide1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965AC7-3BC4-FD28-DAF1-3FD667D5B5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A75EF2C-500E-3225-3E28-32F4C50C880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9087" y="400468"/>
            <a:ext cx="11757363" cy="841191"/>
          </a:xfrm>
        </p:spPr>
        <p:txBody>
          <a:bodyPr>
            <a:normAutofit/>
          </a:bodyPr>
          <a:lstStyle/>
          <a:p>
            <a:r>
              <a:rPr lang="pl-PL" sz="4800" b="1" dirty="0"/>
              <a:t>Rodzaje lamp oświetleniowych</a:t>
            </a:r>
            <a:endParaRPr lang="pl-PL" sz="4800" b="1" noProof="0" dirty="0">
              <a:latin typeface="+mn-lt"/>
            </a:endParaRP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1C83DED2-64DF-F5A2-CD84-7B1C57087B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15599" y="2633870"/>
            <a:ext cx="11290851" cy="2897255"/>
          </a:xfrm>
        </p:spPr>
        <p:txBody>
          <a:bodyPr>
            <a:noAutofit/>
          </a:bodyPr>
          <a:lstStyle/>
          <a:p>
            <a:pPr algn="l"/>
            <a:r>
              <a:rPr lang="pl-PL" dirty="0"/>
              <a:t>Rozróżniamy lampy z: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pl-PL" dirty="0"/>
              <a:t>zintegrowanym (niewymiennym źródłem światła),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pl-PL" dirty="0"/>
              <a:t>Wymiennym źródłem światła (wymienna „żarówka”), które w zależności od typu oprawy może różnić się gwintem, kształtem bańki, technologią wykonania</a:t>
            </a:r>
          </a:p>
          <a:p>
            <a:pPr algn="l"/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458694369"/>
      </p:ext>
    </p:extLst>
  </p:cSld>
  <p:clrMapOvr>
    <a:masterClrMapping/>
  </p:clrMapOvr>
</p:sld>
</file>

<file path=ppt/slides/slide1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7AF115-1AA0-4064-7CF2-E51ED93792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D2262D7-A3E0-378D-2416-9615568AFA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4785" y="3008404"/>
            <a:ext cx="11540691" cy="841191"/>
          </a:xfrm>
        </p:spPr>
        <p:txBody>
          <a:bodyPr>
            <a:normAutofit/>
          </a:bodyPr>
          <a:lstStyle/>
          <a:p>
            <a:r>
              <a:rPr lang="pl-PL" sz="4800" b="1" dirty="0"/>
              <a:t>Kształty i trzonki źródeł światła</a:t>
            </a:r>
            <a:endParaRPr lang="pl-PL" sz="4800" b="1" noProof="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644916611"/>
      </p:ext>
    </p:extLst>
  </p:cSld>
  <p:clrMapOvr>
    <a:masterClrMapping/>
  </p:clrMapOvr>
</p:sld>
</file>

<file path=ppt/slides/slide1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028268-116A-D7AD-7DB8-F158E09B06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atice">
            <a:extLst>
              <a:ext uri="{FF2B5EF4-FFF2-40B4-BE49-F238E27FC236}">
                <a16:creationId xmlns:a16="http://schemas.microsoft.com/office/drawing/2014/main" id="{0F415B12-1D4C-BE98-C7E2-F7E7242738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1293" y="100012"/>
            <a:ext cx="6667500" cy="6657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3E04C2C9-979E-A281-BBAF-49EFFEF67E28}"/>
              </a:ext>
            </a:extLst>
          </p:cNvPr>
          <p:cNvSpPr txBox="1"/>
          <p:nvPr/>
        </p:nvSpPr>
        <p:spPr>
          <a:xfrm>
            <a:off x="228601" y="6457532"/>
            <a:ext cx="45223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/>
              <a:t>Źródło: </a:t>
            </a:r>
            <a:r>
              <a:rPr lang="pl-PL" sz="1000" dirty="0">
                <a:hlinkClick r:id="rId3"/>
              </a:rPr>
              <a:t>https://www.liderlamp.pl/news-detail-trzonek-gniazdko-zarowki/</a:t>
            </a:r>
            <a:r>
              <a:rPr lang="pl-PL" sz="1000" dirty="0"/>
              <a:t> </a:t>
            </a: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E3A27EE6-67F3-0862-E3F7-BC0636E31622}"/>
              </a:ext>
            </a:extLst>
          </p:cNvPr>
          <p:cNvSpPr txBox="1"/>
          <p:nvPr/>
        </p:nvSpPr>
        <p:spPr>
          <a:xfrm>
            <a:off x="228601" y="2890390"/>
            <a:ext cx="416366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200" dirty="0"/>
              <a:t>Przykładowe rodzaje</a:t>
            </a:r>
            <a:br>
              <a:rPr lang="pl-PL" sz="3200" dirty="0"/>
            </a:br>
            <a:r>
              <a:rPr lang="pl-PL" sz="3200" dirty="0"/>
              <a:t>trzonków wymiennych źródeł światła</a:t>
            </a:r>
          </a:p>
        </p:txBody>
      </p:sp>
    </p:spTree>
    <p:extLst>
      <p:ext uri="{BB962C8B-B14F-4D97-AF65-F5344CB8AC3E}">
        <p14:creationId xmlns:p14="http://schemas.microsoft.com/office/powerpoint/2010/main" val="833056874"/>
      </p:ext>
    </p:extLst>
  </p:cSld>
  <p:clrMapOvr>
    <a:masterClrMapping/>
  </p:clrMapOvr>
</p:sld>
</file>

<file path=ppt/slides/slide1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F33549-82E4-5973-EF99-356EB5D6E3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E7B945E7-655D-CC49-81D5-B90582A929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9169" y="0"/>
            <a:ext cx="492918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D39E4965-8C5E-2FAD-D3E3-84E35EDAC17C}"/>
              </a:ext>
            </a:extLst>
          </p:cNvPr>
          <p:cNvSpPr txBox="1"/>
          <p:nvPr/>
        </p:nvSpPr>
        <p:spPr>
          <a:xfrm>
            <a:off x="431800" y="6400800"/>
            <a:ext cx="631134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/>
              <a:t>Źródło: </a:t>
            </a:r>
            <a:r>
              <a:rPr lang="pl-PL" sz="1000" dirty="0">
                <a:hlinkClick r:id="rId3"/>
              </a:rPr>
              <a:t>https://www.techpedia.pl/big.php?no=35633.jpg</a:t>
            </a:r>
            <a:r>
              <a:rPr lang="pl-PL" sz="1000" dirty="0"/>
              <a:t> 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F525F336-4EAD-0217-9FB5-5FABE865AE20}"/>
              </a:ext>
            </a:extLst>
          </p:cNvPr>
          <p:cNvSpPr txBox="1"/>
          <p:nvPr/>
        </p:nvSpPr>
        <p:spPr>
          <a:xfrm>
            <a:off x="640522" y="2890391"/>
            <a:ext cx="431910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200" dirty="0"/>
              <a:t>Przykładowe rodzaje „baniek” wymiennych źródeł światła</a:t>
            </a:r>
          </a:p>
        </p:txBody>
      </p:sp>
    </p:spTree>
    <p:extLst>
      <p:ext uri="{BB962C8B-B14F-4D97-AF65-F5344CB8AC3E}">
        <p14:creationId xmlns:p14="http://schemas.microsoft.com/office/powerpoint/2010/main" val="331340552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FD574F-F3F7-1FFD-750F-718A373CE1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FADC0F56-8A3D-99BC-0146-46F96726C1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64113" y="4703610"/>
            <a:ext cx="2042337" cy="1943268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EC554A81-FD22-E4BA-1734-36F426C47C0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5759" y="400468"/>
            <a:ext cx="11540691" cy="841191"/>
          </a:xfrm>
        </p:spPr>
        <p:txBody>
          <a:bodyPr>
            <a:normAutofit/>
          </a:bodyPr>
          <a:lstStyle/>
          <a:p>
            <a:r>
              <a:rPr lang="pl-PL" sz="4800" noProof="0" dirty="0">
                <a:latin typeface="+mn-lt"/>
              </a:rPr>
              <a:t>BHP - Środki Ochrony Indywidualnej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8658C524-D6CC-5803-787D-DB862D5B859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7078" y="1441175"/>
            <a:ext cx="11429372" cy="4810538"/>
          </a:xfrm>
        </p:spPr>
        <p:txBody>
          <a:bodyPr>
            <a:normAutofit/>
          </a:bodyPr>
          <a:lstStyle/>
          <a:p>
            <a:pPr algn="l"/>
            <a:r>
              <a:rPr lang="pl-PL" dirty="0"/>
              <a:t>Odzież ostrzegawcza</a:t>
            </a:r>
          </a:p>
          <a:p>
            <a:pPr algn="l"/>
            <a:endParaRPr lang="pl-PL" dirty="0"/>
          </a:p>
          <a:p>
            <a:pPr algn="l"/>
            <a:r>
              <a:rPr lang="pl-PL" b="1" dirty="0"/>
              <a:t>Kamizelka lub kurtka w kolorze jaskrawym z elementami odblaskowymi - z</a:t>
            </a:r>
            <a:r>
              <a:rPr lang="pl-PL" dirty="0"/>
              <a:t>godna z normą PN-EN ISO 20471:2013-07 - klasa 2 lub 3 dla prac w ruchu drogowym.</a:t>
            </a:r>
          </a:p>
          <a:p>
            <a:pPr algn="l"/>
            <a:endParaRPr lang="pl-PL" dirty="0"/>
          </a:p>
          <a:p>
            <a:pPr algn="l"/>
            <a:r>
              <a:rPr lang="pl-PL" b="1" dirty="0"/>
              <a:t>Rękawice robocze </a:t>
            </a:r>
            <a:r>
              <a:rPr lang="pl-PL" dirty="0"/>
              <a:t>- chronią dłonie przed przecięciem, otarciem, porażeniem prądem. </a:t>
            </a:r>
            <a:br>
              <a:rPr lang="pl-PL" dirty="0"/>
            </a:br>
            <a:r>
              <a:rPr lang="pl-PL" dirty="0"/>
              <a:t>Rękawice elektroizolacyjne powinny spełniać wymagania norm: PN-EN 60903:2006 - rękawice z materiału elektroizolacyjnego.</a:t>
            </a:r>
          </a:p>
        </p:txBody>
      </p:sp>
    </p:spTree>
    <p:extLst>
      <p:ext uri="{BB962C8B-B14F-4D97-AF65-F5344CB8AC3E}">
        <p14:creationId xmlns:p14="http://schemas.microsoft.com/office/powerpoint/2010/main" val="4058019955"/>
      </p:ext>
    </p:extLst>
  </p:cSld>
  <p:clrMapOvr>
    <a:masterClrMapping/>
  </p:clrMapOvr>
</p:sld>
</file>

<file path=ppt/slides/slide1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8CF9CE-8288-4F11-2AD1-699EE7F02E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C186049-756C-CAEB-CF5F-E26B2535AC0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9087" y="400468"/>
            <a:ext cx="11757363" cy="841191"/>
          </a:xfrm>
        </p:spPr>
        <p:txBody>
          <a:bodyPr>
            <a:normAutofit/>
          </a:bodyPr>
          <a:lstStyle/>
          <a:p>
            <a:r>
              <a:rPr lang="pl-PL" sz="4800" b="1" dirty="0"/>
              <a:t>Oświetlenie halogenowe</a:t>
            </a:r>
            <a:endParaRPr lang="pl-PL" sz="4800" b="1" noProof="0" dirty="0">
              <a:latin typeface="+mn-lt"/>
            </a:endParaRP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04F35714-4CF2-E788-EBCB-DE5E0E0B636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15599" y="1441174"/>
            <a:ext cx="11290851" cy="4089951"/>
          </a:xfrm>
        </p:spPr>
        <p:txBody>
          <a:bodyPr>
            <a:noAutofit/>
          </a:bodyPr>
          <a:lstStyle/>
          <a:p>
            <a:pPr algn="l"/>
            <a:r>
              <a:rPr lang="pl-PL" dirty="0"/>
              <a:t>Charakterystyka i zastosowanie:</a:t>
            </a:r>
          </a:p>
          <a:p>
            <a:pPr algn="l"/>
            <a:r>
              <a:rPr lang="pl-PL" dirty="0"/>
              <a:t>Temperatura barwowa: 2700–3200 K (ciepła biel), bardzo dobre oddawanie barw (Ra &gt; 95).</a:t>
            </a:r>
          </a:p>
          <a:p>
            <a:pPr algn="l"/>
            <a:r>
              <a:rPr lang="pl-PL" dirty="0"/>
              <a:t>Niska skuteczność świetlna (ok. 15 lm/W), krótka żywotność (2000–4000 h).</a:t>
            </a:r>
          </a:p>
          <a:p>
            <a:pPr algn="l"/>
            <a:r>
              <a:rPr lang="pl-PL" dirty="0"/>
              <a:t>Stosowane głównie do punktowego oświetlenia dekoracyjnego, detali architektonicznych.</a:t>
            </a:r>
          </a:p>
          <a:p>
            <a:pPr algn="l"/>
            <a:r>
              <a:rPr lang="pl-PL" dirty="0"/>
              <a:t>Przepięcia i kompensacja:</a:t>
            </a:r>
          </a:p>
          <a:p>
            <a:pPr algn="l"/>
            <a:r>
              <a:rPr lang="pl-PL" dirty="0"/>
              <a:t>Wrażliwe na przepięcia – zalecane zabezpieczenia w rozdzielnicy.</a:t>
            </a:r>
          </a:p>
          <a:p>
            <a:pPr algn="l"/>
            <a:r>
              <a:rPr lang="pl-PL" dirty="0"/>
              <a:t>Obciążenie czysto rezystancyjne – brak potrzeby kompensacji mocy biernej.</a:t>
            </a:r>
          </a:p>
          <a:p>
            <a:pPr algn="l"/>
            <a:r>
              <a:rPr lang="pl-PL" dirty="0"/>
              <a:t>Sterowanie:</a:t>
            </a:r>
          </a:p>
          <a:p>
            <a:pPr algn="l"/>
            <a:r>
              <a:rPr lang="pl-PL" dirty="0"/>
              <a:t>Możliwość ściemniania tylko z kompatybilnymi ściemniaczami (np. TRIAC).</a:t>
            </a:r>
          </a:p>
          <a:p>
            <a:pPr algn="l"/>
            <a:r>
              <a:rPr lang="pl-PL" dirty="0"/>
              <a:t>Brak integracji z nowoczesnymi systemami sterowania (DALI, </a:t>
            </a:r>
            <a:r>
              <a:rPr lang="pl-PL" dirty="0" err="1"/>
              <a:t>ZigBee</a:t>
            </a:r>
            <a:r>
              <a:rPr lang="pl-PL" dirty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3199794553"/>
      </p:ext>
    </p:extLst>
  </p:cSld>
  <p:clrMapOvr>
    <a:masterClrMapping/>
  </p:clrMapOvr>
</p:sld>
</file>

<file path=ppt/slides/slide1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61F2C9-C4F5-FEE8-9F26-C15A1FC312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87B8D39-BD21-139C-F166-9E58FFCF41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9087" y="400468"/>
            <a:ext cx="11757363" cy="841191"/>
          </a:xfrm>
        </p:spPr>
        <p:txBody>
          <a:bodyPr>
            <a:normAutofit/>
          </a:bodyPr>
          <a:lstStyle/>
          <a:p>
            <a:r>
              <a:rPr lang="pl-PL" sz="4800" b="1" dirty="0"/>
              <a:t>Oświetlenie rtęciowe</a:t>
            </a:r>
            <a:endParaRPr lang="pl-PL" sz="4800" b="1" noProof="0" dirty="0">
              <a:latin typeface="+mn-lt"/>
            </a:endParaRP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6D584507-178A-6561-166B-ADCA743B04D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15599" y="1441174"/>
            <a:ext cx="11290851" cy="4089951"/>
          </a:xfrm>
        </p:spPr>
        <p:txBody>
          <a:bodyPr>
            <a:noAutofit/>
          </a:bodyPr>
          <a:lstStyle/>
          <a:p>
            <a:pPr algn="l"/>
            <a:r>
              <a:rPr lang="pl-PL" b="1" dirty="0"/>
              <a:t>Charakterystyka i zastosowanie:</a:t>
            </a:r>
            <a:endParaRPr lang="pl-PL" dirty="0"/>
          </a:p>
          <a:p>
            <a:pPr algn="l"/>
            <a:r>
              <a:rPr lang="pl-PL" dirty="0"/>
              <a:t>Temperatura barwowa: 3500–4500 K, niska skuteczność świetlna (35–60 lm/W).</a:t>
            </a:r>
          </a:p>
          <a:p>
            <a:pPr algn="l"/>
            <a:r>
              <a:rPr lang="pl-PL" dirty="0"/>
              <a:t>Długi czas nagrzewania, niskie oddawanie barw, zawartość rtęci – wycofywane z rynku.</a:t>
            </a:r>
          </a:p>
          <a:p>
            <a:pPr algn="l"/>
            <a:r>
              <a:rPr lang="pl-PL" dirty="0"/>
              <a:t>Historycznie stosowane w oświetleniu ulicznym i przemysłowym.</a:t>
            </a:r>
          </a:p>
          <a:p>
            <a:pPr algn="l"/>
            <a:r>
              <a:rPr lang="pl-PL" b="1" dirty="0"/>
              <a:t>Przepięcia i kompensacja:</a:t>
            </a:r>
            <a:endParaRPr lang="pl-PL" dirty="0"/>
          </a:p>
          <a:p>
            <a:pPr algn="l"/>
            <a:r>
              <a:rPr lang="pl-PL" dirty="0"/>
              <a:t>Średnia odporność na przepięcia – zalecane zabezpieczenia typu B+C.</a:t>
            </a:r>
          </a:p>
          <a:p>
            <a:pPr algn="l"/>
            <a:r>
              <a:rPr lang="pl-PL" dirty="0"/>
              <a:t>Wymagana kompensacja mocy biernej – kondensatory w oprawach lub rozdzielni.</a:t>
            </a:r>
          </a:p>
          <a:p>
            <a:pPr algn="l"/>
            <a:r>
              <a:rPr lang="pl-PL" b="1" dirty="0"/>
              <a:t>Sterowanie:</a:t>
            </a:r>
            <a:endParaRPr lang="pl-PL" dirty="0"/>
          </a:p>
          <a:p>
            <a:pPr algn="l"/>
            <a:r>
              <a:rPr lang="pl-PL" dirty="0"/>
              <a:t>Brak możliwości sterowania natężeniem światła.</a:t>
            </a:r>
          </a:p>
          <a:p>
            <a:pPr algn="l"/>
            <a:r>
              <a:rPr lang="pl-PL" dirty="0"/>
              <a:t>Nie współpracują z czujnikami ruchu ani systemami automatyki.</a:t>
            </a:r>
          </a:p>
        </p:txBody>
      </p:sp>
    </p:spTree>
    <p:extLst>
      <p:ext uri="{BB962C8B-B14F-4D97-AF65-F5344CB8AC3E}">
        <p14:creationId xmlns:p14="http://schemas.microsoft.com/office/powerpoint/2010/main" val="472917203"/>
      </p:ext>
    </p:extLst>
  </p:cSld>
  <p:clrMapOvr>
    <a:masterClrMapping/>
  </p:clrMapOvr>
</p:sld>
</file>

<file path=ppt/slides/slide1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0C6E71-DC5C-AFBD-14DD-C04DFBDAEE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66EA793-B539-E06F-97AB-719B070D021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9087" y="400468"/>
            <a:ext cx="11757363" cy="841191"/>
          </a:xfrm>
        </p:spPr>
        <p:txBody>
          <a:bodyPr>
            <a:normAutofit fontScale="90000"/>
          </a:bodyPr>
          <a:lstStyle/>
          <a:p>
            <a:r>
              <a:rPr lang="pl-PL" sz="4800" b="1" dirty="0"/>
              <a:t>Oświetlenie sodowe (niskoprężne i wysokoprężne)</a:t>
            </a:r>
            <a:endParaRPr lang="pl-PL" sz="4800" b="1" noProof="0" dirty="0">
              <a:latin typeface="+mn-lt"/>
            </a:endParaRP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BC9BE265-4A8B-27B6-EBF0-AA03B527295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15599" y="1441174"/>
            <a:ext cx="11290851" cy="4089951"/>
          </a:xfrm>
        </p:spPr>
        <p:txBody>
          <a:bodyPr>
            <a:noAutofit/>
          </a:bodyPr>
          <a:lstStyle/>
          <a:p>
            <a:pPr algn="l"/>
            <a:r>
              <a:rPr lang="pl-PL" dirty="0"/>
              <a:t>Charakterystyka i zastosowanie:</a:t>
            </a:r>
          </a:p>
          <a:p>
            <a:pPr algn="l"/>
            <a:r>
              <a:rPr lang="pl-PL" dirty="0"/>
              <a:t>Barwa światła: pomarańczowo-żółta, bardzo wysoka skuteczność świetlna (do 150 lm/W).</a:t>
            </a:r>
          </a:p>
          <a:p>
            <a:pPr algn="l"/>
            <a:r>
              <a:rPr lang="pl-PL" dirty="0"/>
              <a:t>Niskie oddawanie barw (Ra &lt; 25), długi czas życia (12 000–24 000 h).</a:t>
            </a:r>
          </a:p>
          <a:p>
            <a:pPr algn="l"/>
            <a:r>
              <a:rPr lang="pl-PL" dirty="0"/>
              <a:t>Stosowane w oświetleniu dróg, parkingów, terenów przemysłowych.</a:t>
            </a:r>
          </a:p>
          <a:p>
            <a:pPr algn="l"/>
            <a:r>
              <a:rPr lang="pl-PL" dirty="0"/>
              <a:t>Przepięcia i kompensacja:</a:t>
            </a:r>
          </a:p>
          <a:p>
            <a:pPr algn="l"/>
            <a:r>
              <a:rPr lang="pl-PL" dirty="0"/>
              <a:t>Dobra odporność na przepięcia – zalecane zabezpieczenia w rozdzielnicy.</a:t>
            </a:r>
          </a:p>
          <a:p>
            <a:pPr algn="l"/>
            <a:r>
              <a:rPr lang="pl-PL" dirty="0"/>
              <a:t>Wymagana kompensacja mocy biernej – najczęściej wbudowana w oprawę.</a:t>
            </a:r>
          </a:p>
          <a:p>
            <a:pPr algn="l"/>
            <a:r>
              <a:rPr lang="pl-PL" dirty="0"/>
              <a:t>Sterowanie:</a:t>
            </a:r>
          </a:p>
          <a:p>
            <a:pPr algn="l"/>
            <a:r>
              <a:rPr lang="pl-PL" dirty="0"/>
              <a:t>Brak możliwości sterowania natężeniem światła (wyjątki: specjalne balasty elektroniczne).</a:t>
            </a:r>
          </a:p>
          <a:p>
            <a:pPr algn="l"/>
            <a:r>
              <a:rPr lang="pl-PL" dirty="0"/>
              <a:t>Nie współpracują z czujnikami ruchu ani systemami automatyki.</a:t>
            </a:r>
          </a:p>
        </p:txBody>
      </p:sp>
    </p:spTree>
    <p:extLst>
      <p:ext uri="{BB962C8B-B14F-4D97-AF65-F5344CB8AC3E}">
        <p14:creationId xmlns:p14="http://schemas.microsoft.com/office/powerpoint/2010/main" val="1768114743"/>
      </p:ext>
    </p:extLst>
  </p:cSld>
  <p:clrMapOvr>
    <a:masterClrMapping/>
  </p:clrMapOvr>
</p:sld>
</file>

<file path=ppt/slides/slide1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6AD5EB-7480-61BE-B172-B2CBA902D0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74EE630-668C-B89F-8E08-C542F772B6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9087" y="400468"/>
            <a:ext cx="11757363" cy="841191"/>
          </a:xfrm>
        </p:spPr>
        <p:txBody>
          <a:bodyPr>
            <a:normAutofit/>
          </a:bodyPr>
          <a:lstStyle/>
          <a:p>
            <a:r>
              <a:rPr lang="pl-PL" sz="4800" b="1" dirty="0"/>
              <a:t>Oświetlenie </a:t>
            </a:r>
            <a:r>
              <a:rPr lang="pl-PL" sz="4800" b="1" dirty="0" err="1"/>
              <a:t>metahalogenkowe</a:t>
            </a:r>
            <a:endParaRPr lang="pl-PL" sz="4800" b="1" noProof="0" dirty="0">
              <a:latin typeface="+mn-lt"/>
            </a:endParaRP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0B0607D2-0D50-1878-05FE-4EC88D46BC4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15599" y="1441174"/>
            <a:ext cx="11290851" cy="4089951"/>
          </a:xfrm>
        </p:spPr>
        <p:txBody>
          <a:bodyPr>
            <a:noAutofit/>
          </a:bodyPr>
          <a:lstStyle/>
          <a:p>
            <a:pPr algn="l"/>
            <a:r>
              <a:rPr lang="pl-PL" dirty="0"/>
              <a:t>Charakterystyka i zastosowanie:</a:t>
            </a:r>
          </a:p>
          <a:p>
            <a:pPr algn="l"/>
            <a:r>
              <a:rPr lang="pl-PL" dirty="0"/>
              <a:t>Temperatura barwowa: 3000–6000 K, skuteczność świetlna: 70–100 lm/W.</a:t>
            </a:r>
          </a:p>
          <a:p>
            <a:pPr algn="l"/>
            <a:r>
              <a:rPr lang="pl-PL" dirty="0"/>
              <a:t>Dobre oddawanie barw (Ra 60–90), wysoka intensywność światła.</a:t>
            </a:r>
          </a:p>
          <a:p>
            <a:pPr algn="l"/>
            <a:r>
              <a:rPr lang="pl-PL" dirty="0"/>
              <a:t>Stosowane w oświetleniu stadionów, hal, placów, dużych przestrzeni.</a:t>
            </a:r>
          </a:p>
          <a:p>
            <a:pPr algn="l"/>
            <a:r>
              <a:rPr lang="pl-PL" dirty="0"/>
              <a:t>Przepięcia i kompensacja:</a:t>
            </a:r>
          </a:p>
          <a:p>
            <a:pPr algn="l"/>
            <a:r>
              <a:rPr lang="pl-PL" dirty="0"/>
              <a:t>Średnia odporność na przepięcia – zalecane zabezpieczenia typu B+C.</a:t>
            </a:r>
          </a:p>
          <a:p>
            <a:pPr algn="l"/>
            <a:r>
              <a:rPr lang="pl-PL" dirty="0"/>
              <a:t>Wymagana kompensacja mocy biernej – często wbudowana w oprawę.</a:t>
            </a:r>
          </a:p>
          <a:p>
            <a:pPr algn="l"/>
            <a:r>
              <a:rPr lang="pl-PL" dirty="0"/>
              <a:t>Sterowanie:</a:t>
            </a:r>
          </a:p>
          <a:p>
            <a:pPr algn="l"/>
            <a:r>
              <a:rPr lang="pl-PL" dirty="0"/>
              <a:t>Ograniczona możliwość sterowania – tylko z elektronicznymi statecznikami.</a:t>
            </a:r>
          </a:p>
          <a:p>
            <a:pPr algn="l"/>
            <a:r>
              <a:rPr lang="pl-PL" dirty="0"/>
              <a:t>Nie współpracują z prostymi czujnikami ruchu.</a:t>
            </a:r>
          </a:p>
        </p:txBody>
      </p:sp>
    </p:spTree>
    <p:extLst>
      <p:ext uri="{BB962C8B-B14F-4D97-AF65-F5344CB8AC3E}">
        <p14:creationId xmlns:p14="http://schemas.microsoft.com/office/powerpoint/2010/main" val="1123506600"/>
      </p:ext>
    </p:extLst>
  </p:cSld>
  <p:clrMapOvr>
    <a:masterClrMapping/>
  </p:clrMapOvr>
</p:sld>
</file>

<file path=ppt/slides/slide1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908EE3-DB3C-C025-86BA-3CB0CD77C1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C2D5C49-0902-84AF-ED62-8F047F689BF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9087" y="400468"/>
            <a:ext cx="11757363" cy="841191"/>
          </a:xfrm>
        </p:spPr>
        <p:txBody>
          <a:bodyPr>
            <a:normAutofit/>
          </a:bodyPr>
          <a:lstStyle/>
          <a:p>
            <a:r>
              <a:rPr lang="pl-PL" sz="4800" b="1" dirty="0"/>
              <a:t>Oświetlenie LED</a:t>
            </a:r>
            <a:endParaRPr lang="pl-PL" sz="4800" b="1" noProof="0" dirty="0">
              <a:latin typeface="+mn-lt"/>
            </a:endParaRP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2EA2B5C3-43E0-BAFE-E4B7-FFF61A84EC8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78297" y="1441174"/>
            <a:ext cx="11628154" cy="4089951"/>
          </a:xfrm>
        </p:spPr>
        <p:txBody>
          <a:bodyPr>
            <a:noAutofit/>
          </a:bodyPr>
          <a:lstStyle/>
          <a:p>
            <a:pPr algn="l"/>
            <a:r>
              <a:rPr lang="pl-PL" dirty="0"/>
              <a:t>Charakterystyka i zastosowanie: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pl-PL" sz="2400" dirty="0"/>
              <a:t>Temperatura barwowa: 2700–6500 K, bardzo wysoka skuteczność świetlna (do 200 lm/W).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pl-PL" sz="2400" dirty="0"/>
              <a:t>Długowieczność (50 000+ h) – średni czas świecenia w zależności od modelu może się znacznie różnić 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pl-PL" sz="2400" dirty="0"/>
              <a:t>W zależności od konstrukcji zasilacza oprawy LED mogą mieć możliwość regulacji natężenia strumienia świetlnego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pl-PL" sz="2400" dirty="0"/>
              <a:t>Pełna gama barw kolorów,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pl-PL" sz="2400" dirty="0"/>
              <a:t>Możliwość precyzyjnego doboru optyki.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pl-PL" sz="2400" dirty="0"/>
              <a:t>Określona ilość cykli załącz/wyłącz – w zależności od modelu oprawy ilość cykli ON/OFF może się znacznie różnić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pl-PL" sz="2400" dirty="0"/>
              <a:t>Odporność na wstrząsy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pl-PL" sz="2400" dirty="0"/>
              <a:t>Uniwersalne zastosowanie – od dekoracyjnego po przemysłowe.</a:t>
            </a:r>
          </a:p>
        </p:txBody>
      </p:sp>
    </p:spTree>
    <p:extLst>
      <p:ext uri="{BB962C8B-B14F-4D97-AF65-F5344CB8AC3E}">
        <p14:creationId xmlns:p14="http://schemas.microsoft.com/office/powerpoint/2010/main" val="2874859822"/>
      </p:ext>
    </p:extLst>
  </p:cSld>
  <p:clrMapOvr>
    <a:masterClrMapping/>
  </p:clrMapOvr>
</p:sld>
</file>

<file path=ppt/slides/slide1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F351A0-CB18-5856-D56B-AACD439DB1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A2973DF-FA54-B904-40E1-A62E2CC8533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9087" y="400468"/>
            <a:ext cx="11757363" cy="841191"/>
          </a:xfrm>
        </p:spPr>
        <p:txBody>
          <a:bodyPr>
            <a:normAutofit/>
          </a:bodyPr>
          <a:lstStyle/>
          <a:p>
            <a:r>
              <a:rPr lang="pl-PL" sz="4800" b="1" dirty="0"/>
              <a:t>Oświetlenie LED</a:t>
            </a:r>
            <a:endParaRPr lang="pl-PL" sz="4800" b="1" noProof="0" dirty="0">
              <a:latin typeface="+mn-lt"/>
            </a:endParaRP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36CD419F-14F5-4B7E-7D9A-89B03449B97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78297" y="1441174"/>
            <a:ext cx="11628154" cy="4089951"/>
          </a:xfrm>
        </p:spPr>
        <p:txBody>
          <a:bodyPr>
            <a:noAutofit/>
          </a:bodyPr>
          <a:lstStyle/>
          <a:p>
            <a:pPr algn="l"/>
            <a:r>
              <a:rPr lang="pl-PL" dirty="0"/>
              <a:t>Przepięcia i kompensacja: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pl-PL" sz="2400" dirty="0"/>
              <a:t>Bardzo wrażliwe na przepięcia – konieczność stosowania zewnętrznych ograniczników przepięć.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pl-PL" sz="2400" dirty="0"/>
              <a:t>Elektronika w zasilaczu (w zależności od konstrukcji) może wymagać zastosowania zewnętrznej kompensacji mocy biernej.</a:t>
            </a:r>
          </a:p>
          <a:p>
            <a:pPr lvl="1" algn="l"/>
            <a:endParaRPr lang="pl-PL" sz="2400" dirty="0"/>
          </a:p>
          <a:p>
            <a:pPr algn="l"/>
            <a:r>
              <a:rPr lang="pl-PL" dirty="0"/>
              <a:t>Sterowanie: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pl-PL" sz="2400" dirty="0"/>
              <a:t>W zależności od wersji zasilacza istnieje pełna możliwość sterowania natężeniem światła w pomocą: PWM, DALI, 0–10V, </a:t>
            </a:r>
            <a:r>
              <a:rPr lang="pl-PL" sz="2400" dirty="0" err="1"/>
              <a:t>ZigBee</a:t>
            </a:r>
            <a:r>
              <a:rPr lang="pl-PL" sz="2400" dirty="0"/>
              <a:t>.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pl-PL" sz="2400" dirty="0"/>
              <a:t>Kompatybilność z systemami automatyki budynkowej i czujnikami ruchu.</a:t>
            </a:r>
          </a:p>
        </p:txBody>
      </p:sp>
    </p:spTree>
    <p:extLst>
      <p:ext uri="{BB962C8B-B14F-4D97-AF65-F5344CB8AC3E}">
        <p14:creationId xmlns:p14="http://schemas.microsoft.com/office/powerpoint/2010/main" val="3670998052"/>
      </p:ext>
    </p:extLst>
  </p:cSld>
  <p:clrMapOvr>
    <a:masterClrMapping/>
  </p:clrMapOvr>
</p:sld>
</file>

<file path=ppt/slides/slide1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60BD52-5524-374C-B67E-463AACFE4D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E193890-2AED-9531-AB13-24C274140B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4785" y="3008404"/>
            <a:ext cx="11540691" cy="841191"/>
          </a:xfrm>
        </p:spPr>
        <p:txBody>
          <a:bodyPr>
            <a:normAutofit fontScale="90000"/>
          </a:bodyPr>
          <a:lstStyle/>
          <a:p>
            <a:r>
              <a:rPr lang="pl-PL" sz="4800" b="1" dirty="0"/>
              <a:t>Rodzaje zagrożeń</a:t>
            </a:r>
            <a:br>
              <a:rPr lang="pl-PL" sz="4800" b="1" dirty="0"/>
            </a:br>
            <a:r>
              <a:rPr lang="pl-PL" sz="4800" b="1" dirty="0"/>
              <a:t>na jakie narażone są oprawy zewnętrzne</a:t>
            </a:r>
            <a:endParaRPr lang="pl-PL" sz="4800" b="1" noProof="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734885118"/>
      </p:ext>
    </p:extLst>
  </p:cSld>
  <p:clrMapOvr>
    <a:masterClrMapping/>
  </p:clrMapOvr>
</p:sld>
</file>

<file path=ppt/slides/slide1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6A5878-9855-A221-4FF2-6526DAE011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9A98A91-571E-563A-7F8A-F6E53DB715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9087" y="400468"/>
            <a:ext cx="11757363" cy="841191"/>
          </a:xfrm>
        </p:spPr>
        <p:txBody>
          <a:bodyPr>
            <a:normAutofit fontScale="90000"/>
          </a:bodyPr>
          <a:lstStyle/>
          <a:p>
            <a:r>
              <a:rPr lang="pl-PL" sz="4800" b="1" dirty="0"/>
              <a:t>Zabezpieczenie od warunków środowiskowych - IP</a:t>
            </a:r>
            <a:endParaRPr lang="pl-PL" sz="4800" b="1" noProof="0" dirty="0">
              <a:latin typeface="+mn-lt"/>
            </a:endParaRP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816F0357-03E2-BC93-BAF2-411E58656BE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15599" y="1441174"/>
            <a:ext cx="11290851" cy="4089951"/>
          </a:xfrm>
        </p:spPr>
        <p:txBody>
          <a:bodyPr>
            <a:noAutofit/>
          </a:bodyPr>
          <a:lstStyle/>
          <a:p>
            <a:r>
              <a:rPr lang="pl-PL" dirty="0"/>
              <a:t>Np. IP-44; IP-54; IP-68</a:t>
            </a:r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32694" y="2162690"/>
            <a:ext cx="6018977" cy="4389909"/>
          </a:xfrm>
          <a:prstGeom prst="rect">
            <a:avLst/>
          </a:prstGeom>
        </p:spPr>
      </p:pic>
      <p:pic>
        <p:nvPicPr>
          <p:cNvPr id="7" name="Obraz 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225195" y="2162691"/>
            <a:ext cx="4593648" cy="4163566"/>
          </a:xfrm>
          <a:prstGeom prst="rect">
            <a:avLst/>
          </a:prstGeom>
        </p:spPr>
      </p:pic>
      <p:sp>
        <p:nvSpPr>
          <p:cNvPr id="12" name="pole tekstowe 11"/>
          <p:cNvSpPr txBox="1"/>
          <p:nvPr/>
        </p:nvSpPr>
        <p:spPr>
          <a:xfrm>
            <a:off x="389142" y="6480123"/>
            <a:ext cx="587188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/>
              <a:t>Źródło: katalog Hager</a:t>
            </a:r>
          </a:p>
        </p:txBody>
      </p:sp>
    </p:spTree>
    <p:extLst>
      <p:ext uri="{BB962C8B-B14F-4D97-AF65-F5344CB8AC3E}">
        <p14:creationId xmlns:p14="http://schemas.microsoft.com/office/powerpoint/2010/main" val="1133616112"/>
      </p:ext>
    </p:extLst>
  </p:cSld>
  <p:clrMapOvr>
    <a:masterClrMapping/>
  </p:clrMapOvr>
</p:sld>
</file>

<file path=ppt/slides/slide1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B2F299-8714-2C26-488A-CB2FEE40D5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3747D97-7A08-0A61-D771-C91E554E3FE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9087" y="400468"/>
            <a:ext cx="11757363" cy="841191"/>
          </a:xfrm>
        </p:spPr>
        <p:txBody>
          <a:bodyPr>
            <a:normAutofit fontScale="90000"/>
          </a:bodyPr>
          <a:lstStyle/>
          <a:p>
            <a:r>
              <a:rPr lang="pl-PL" sz="4800" b="1" dirty="0"/>
              <a:t>Zabezpieczenie przed udarami mechanicznymi - IK</a:t>
            </a:r>
            <a:endParaRPr lang="pl-PL" sz="4800" b="1" noProof="0" dirty="0">
              <a:latin typeface="+mn-lt"/>
            </a:endParaRPr>
          </a:p>
        </p:txBody>
      </p:sp>
      <p:pic>
        <p:nvPicPr>
          <p:cNvPr id="8" name="Obraz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81450" y="1584416"/>
            <a:ext cx="4229100" cy="4552950"/>
          </a:xfrm>
          <a:prstGeom prst="rect">
            <a:avLst/>
          </a:prstGeom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B1EB4C30-44B1-A322-80A4-64DDBF0E3E64}"/>
              </a:ext>
            </a:extLst>
          </p:cNvPr>
          <p:cNvSpPr txBox="1"/>
          <p:nvPr/>
        </p:nvSpPr>
        <p:spPr>
          <a:xfrm>
            <a:off x="389142" y="6480123"/>
            <a:ext cx="587188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/>
              <a:t>Źródło: katalog Hager</a:t>
            </a:r>
          </a:p>
        </p:txBody>
      </p:sp>
    </p:spTree>
    <p:extLst>
      <p:ext uri="{BB962C8B-B14F-4D97-AF65-F5344CB8AC3E}">
        <p14:creationId xmlns:p14="http://schemas.microsoft.com/office/powerpoint/2010/main" val="681164755"/>
      </p:ext>
    </p:extLst>
  </p:cSld>
  <p:clrMapOvr>
    <a:masterClrMapping/>
  </p:clrMapOvr>
</p:sld>
</file>

<file path=ppt/slides/slide1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8AF12D-6895-C9A8-4B3A-4C8DF613ED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30BA7D9-B93D-153B-CB0B-B5B1B36CAC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9087" y="400468"/>
            <a:ext cx="11757363" cy="841191"/>
          </a:xfrm>
        </p:spPr>
        <p:txBody>
          <a:bodyPr>
            <a:normAutofit/>
          </a:bodyPr>
          <a:lstStyle/>
          <a:p>
            <a:r>
              <a:rPr lang="pl-PL" sz="4800" b="1" dirty="0"/>
              <a:t>Klasy ochronności</a:t>
            </a:r>
            <a:endParaRPr lang="pl-PL" sz="4800" b="1" noProof="0" dirty="0">
              <a:latin typeface="+mn-lt"/>
            </a:endParaRP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2A12F85A-3947-9156-9A31-1434C1C31F61}"/>
              </a:ext>
            </a:extLst>
          </p:cNvPr>
          <p:cNvSpPr txBox="1"/>
          <p:nvPr/>
        </p:nvSpPr>
        <p:spPr>
          <a:xfrm>
            <a:off x="389142" y="6480123"/>
            <a:ext cx="587188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/>
              <a:t>Źródło: PN-HD 60364-4-41:2009</a:t>
            </a: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88462" y="1439434"/>
            <a:ext cx="5745123" cy="437669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4579892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04155D-2DA4-4569-5347-8E48EDE9FF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085ADA7-65B1-35C3-EFAD-032D3D82EC1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5759" y="400468"/>
            <a:ext cx="11540691" cy="841191"/>
          </a:xfrm>
        </p:spPr>
        <p:txBody>
          <a:bodyPr>
            <a:normAutofit/>
          </a:bodyPr>
          <a:lstStyle/>
          <a:p>
            <a:r>
              <a:rPr lang="pl-PL" sz="4800" noProof="0" dirty="0">
                <a:latin typeface="+mn-lt"/>
              </a:rPr>
              <a:t>BHP - Środki Ochrony Indywidualnej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7A4941DD-BED4-E230-3B04-8B37F3F5D6A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1174" y="1540565"/>
            <a:ext cx="11349859" cy="4820478"/>
          </a:xfrm>
        </p:spPr>
        <p:txBody>
          <a:bodyPr>
            <a:normAutofit/>
          </a:bodyPr>
          <a:lstStyle/>
          <a:p>
            <a:pPr algn="l"/>
            <a:r>
              <a:rPr lang="pl-PL" b="1" dirty="0"/>
              <a:t>Obuwie ochronne </a:t>
            </a:r>
            <a:r>
              <a:rPr lang="pl-PL" dirty="0"/>
              <a:t>- antypoślizgowe, z </a:t>
            </a:r>
            <a:r>
              <a:rPr lang="pl-PL" dirty="0" err="1"/>
              <a:t>podnoskiem</a:t>
            </a:r>
            <a:r>
              <a:rPr lang="pl-PL" dirty="0"/>
              <a:t>, odporne na przebicia. </a:t>
            </a:r>
            <a:br>
              <a:rPr lang="pl-PL" dirty="0"/>
            </a:br>
            <a:r>
              <a:rPr lang="pl-PL" dirty="0"/>
              <a:t>Norma: PN-EN ISO 20345:2022-09 - klasy S1, S3 lub S5 w zależności od warunków.</a:t>
            </a:r>
          </a:p>
          <a:p>
            <a:pPr algn="l"/>
            <a:endParaRPr lang="pl-PL" dirty="0"/>
          </a:p>
          <a:p>
            <a:pPr algn="l"/>
            <a:r>
              <a:rPr lang="pl-PL" b="1" dirty="0"/>
              <a:t>Narzędzia izolowane </a:t>
            </a:r>
            <a:r>
              <a:rPr lang="pl-PL" dirty="0"/>
              <a:t>- do prac przy instalacjach elektrycznych (zgodne z normą </a:t>
            </a:r>
            <a:br>
              <a:rPr lang="pl-PL" dirty="0"/>
            </a:br>
            <a:r>
              <a:rPr lang="pl-PL" dirty="0"/>
              <a:t>PN-EN IEC 60900) oznaczone symbolem 1000 V - dopuszczone do pracy pod napięciem.</a:t>
            </a:r>
          </a:p>
          <a:p>
            <a:pPr algn="l"/>
            <a:endParaRPr lang="pl-PL" dirty="0"/>
          </a:p>
          <a:p>
            <a:pPr algn="l"/>
            <a:r>
              <a:rPr lang="pl-PL" b="1" dirty="0"/>
              <a:t>ŚOI muszą być dobrane indywidualnie do warunków pracy i regularnie kontrolowane</a:t>
            </a:r>
            <a:r>
              <a:rPr lang="pl-PL" dirty="0"/>
              <a:t>. Pracownik powinien być przeszkolony w zakresie ich używania.</a:t>
            </a:r>
            <a:br>
              <a:rPr lang="pl-PL" dirty="0"/>
            </a:br>
            <a:endParaRPr lang="pl-PL" dirty="0"/>
          </a:p>
          <a:p>
            <a:pPr algn="l"/>
            <a:r>
              <a:rPr lang="pl-PL" dirty="0"/>
              <a:t>Niedopuszczalne jest używanie sprzętu uszkodzonego, przeterminowanego lub nieatestowanego.</a:t>
            </a:r>
          </a:p>
          <a:p>
            <a:pPr algn="l"/>
            <a:endParaRPr lang="pl-PL" dirty="0"/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1C24A1E5-4675-9A8F-9F8A-50068C0B3C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64113" y="4703610"/>
            <a:ext cx="2042337" cy="1943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9967359"/>
      </p:ext>
    </p:extLst>
  </p:cSld>
  <p:clrMapOvr>
    <a:masterClrMapping/>
  </p:clrMapOvr>
</p:sld>
</file>

<file path=ppt/slides/slide1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AFE94B-A56C-17B4-CCAD-7E11D530EA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D229B62-BB59-23E5-3512-5587D44F1A1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9087" y="400468"/>
            <a:ext cx="11757363" cy="841191"/>
          </a:xfrm>
        </p:spPr>
        <p:txBody>
          <a:bodyPr>
            <a:normAutofit/>
          </a:bodyPr>
          <a:lstStyle/>
          <a:p>
            <a:r>
              <a:rPr lang="pl-PL" sz="4800" b="1" noProof="0" dirty="0">
                <a:latin typeface="+mn-lt"/>
              </a:rPr>
              <a:t>UV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843FB688-3930-6EBD-8DE8-0E9F9B14E6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7201" y="1441174"/>
            <a:ext cx="11449250" cy="4089951"/>
          </a:xfrm>
        </p:spPr>
        <p:txBody>
          <a:bodyPr>
            <a:noAutofit/>
          </a:bodyPr>
          <a:lstStyle/>
          <a:p>
            <a:pPr algn="l"/>
            <a:r>
              <a:rPr lang="pl-PL" dirty="0"/>
              <a:t>Co się dzieje bez odporności na UV?</a:t>
            </a:r>
          </a:p>
          <a:p>
            <a:pPr algn="l"/>
            <a:endParaRPr lang="pl-PL" dirty="0"/>
          </a:p>
          <a:p>
            <a:pPr algn="l"/>
            <a:r>
              <a:rPr lang="pl-PL" dirty="0"/>
              <a:t>Promieniowanie UV (ultrafioletowe) emitowane przez słońce uszkadza tworzywa sztuczne.</a:t>
            </a:r>
          </a:p>
          <a:p>
            <a:pPr algn="l"/>
            <a:endParaRPr lang="pl-PL" dirty="0"/>
          </a:p>
          <a:p>
            <a:pPr algn="l"/>
            <a:r>
              <a:rPr lang="pl-PL" dirty="0"/>
              <a:t>Jeśli oprawa lub izolacja kabla nie są odporne na UV, to: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pl-PL" sz="2400" dirty="0"/>
              <a:t>plastik zaczyna pękać, kruszyć się, blaknąć,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pl-PL" sz="2400" dirty="0"/>
              <a:t>izolacja kabla może się rozwarstwiać lub łamać, co prowadzi do zagrożenia porażeniem lub zwarcia,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pl-PL" sz="2400" dirty="0"/>
              <a:t>oprawa może przestać być szczelna, co umożliwia wnikanie wody i prowadzi do korozji lub awarii elektrycznej.</a:t>
            </a:r>
          </a:p>
        </p:txBody>
      </p:sp>
    </p:spTree>
    <p:extLst>
      <p:ext uri="{BB962C8B-B14F-4D97-AF65-F5344CB8AC3E}">
        <p14:creationId xmlns:p14="http://schemas.microsoft.com/office/powerpoint/2010/main" val="3311170809"/>
      </p:ext>
    </p:extLst>
  </p:cSld>
  <p:clrMapOvr>
    <a:masterClrMapping/>
  </p:clrMapOvr>
</p:sld>
</file>

<file path=ppt/slides/slide1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CAB10A-0723-E66A-9BA8-3A1514B38A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21DA5BF-1934-36A0-38D8-DF86B6A036B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9087" y="400468"/>
            <a:ext cx="11757363" cy="841191"/>
          </a:xfrm>
        </p:spPr>
        <p:txBody>
          <a:bodyPr>
            <a:normAutofit/>
          </a:bodyPr>
          <a:lstStyle/>
          <a:p>
            <a:r>
              <a:rPr lang="pl-PL" sz="4800" b="1" noProof="0" dirty="0">
                <a:latin typeface="+mn-lt"/>
              </a:rPr>
              <a:t>UV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239C7201-B919-EC56-C133-7B7C7820FB0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7201" y="1878496"/>
            <a:ext cx="11449250" cy="3652629"/>
          </a:xfrm>
        </p:spPr>
        <p:txBody>
          <a:bodyPr>
            <a:noAutofit/>
          </a:bodyPr>
          <a:lstStyle/>
          <a:p>
            <a:pPr algn="l"/>
            <a:r>
              <a:rPr lang="pl-PL" dirty="0"/>
              <a:t>Jakie materiały są odporne na UV?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pl-PL" sz="2400" dirty="0"/>
              <a:t>Tworzywa sztuczne z dodatkami stabilizującymi UV (np. poliwęglan UV, polietylen z dodatkiem sadzy).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pl-PL" sz="2400" dirty="0"/>
              <a:t>Kable z oznaczeniem UV-</a:t>
            </a:r>
            <a:r>
              <a:rPr lang="pl-PL" sz="2400" dirty="0" err="1"/>
              <a:t>resistant</a:t>
            </a:r>
            <a:r>
              <a:rPr lang="pl-PL" sz="2400" dirty="0"/>
              <a:t> lub do zastosowań zewnętrznych (np. kabel YKY, NYY, solarne kable PV).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pl-PL" sz="2400" dirty="0"/>
              <a:t>Oprawy z oznaczeniem IP65/IP66 i informacją o odporności na UV w dokumentacji technicznej.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pl-PL" sz="2400" dirty="0"/>
              <a:t>Jeśli coś ma być na zewnątrz i ma kontakt ze słońcem — musi być odporne na UV, inaczej się rozpadnie, przestanie działać i może być niebezpieczne.</a:t>
            </a:r>
          </a:p>
        </p:txBody>
      </p:sp>
    </p:spTree>
    <p:extLst>
      <p:ext uri="{BB962C8B-B14F-4D97-AF65-F5344CB8AC3E}">
        <p14:creationId xmlns:p14="http://schemas.microsoft.com/office/powerpoint/2010/main" val="1629968614"/>
      </p:ext>
    </p:extLst>
  </p:cSld>
  <p:clrMapOvr>
    <a:masterClrMapping/>
  </p:clrMapOvr>
</p:sld>
</file>

<file path=ppt/slides/slide1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07368E-AF18-61CD-CBF7-E582048A83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76616A9-E2AD-0DB5-BD74-E2506066A78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9087" y="400468"/>
            <a:ext cx="11757363" cy="841191"/>
          </a:xfrm>
        </p:spPr>
        <p:txBody>
          <a:bodyPr>
            <a:normAutofit/>
          </a:bodyPr>
          <a:lstStyle/>
          <a:p>
            <a:r>
              <a:rPr lang="pl-PL" sz="4800" b="1" noProof="0" dirty="0">
                <a:latin typeface="+mn-lt"/>
              </a:rPr>
              <a:t>Zakres temperatur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100EDE29-146F-9338-E817-71110991880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15599" y="1441174"/>
            <a:ext cx="11290851" cy="4089951"/>
          </a:xfrm>
        </p:spPr>
        <p:txBody>
          <a:bodyPr>
            <a:noAutofit/>
          </a:bodyPr>
          <a:lstStyle/>
          <a:p>
            <a:pPr algn="l"/>
            <a:r>
              <a:rPr lang="pl-PL" dirty="0"/>
              <a:t>Co się dzieje, jeśli oprawa nie jest przystosowana do skrajnych temperatur?</a:t>
            </a:r>
          </a:p>
          <a:p>
            <a:pPr algn="l"/>
            <a:endParaRPr lang="pl-PL" dirty="0"/>
          </a:p>
          <a:p>
            <a:pPr algn="l"/>
            <a:r>
              <a:rPr lang="pl-PL" dirty="0"/>
              <a:t>Wysoka temperatura latem: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pl-PL" sz="2400" dirty="0"/>
              <a:t>Tworzywa sztuczne mogą się odkształcać lub rozszerzać, co prowadzi do utraty szczelności (np. IP65).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pl-PL" sz="2400" dirty="0"/>
              <a:t>Elektronika wewnątrz (np. zasilacz LED) może się przegrzewać, co skraca żywotność lub powoduje awarie.</a:t>
            </a:r>
            <a:endParaRPr lang="pl-PL" dirty="0"/>
          </a:p>
          <a:p>
            <a:pPr algn="l"/>
            <a:r>
              <a:rPr lang="pl-PL" dirty="0"/>
              <a:t>Niska temperatura zimą: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pl-PL" sz="2400" dirty="0"/>
              <a:t>Materiały mogą się kruszyć lub pękać.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pl-PL" sz="2400" dirty="0"/>
              <a:t>Kondensacja wilgoci wewnątrz obudowy może prowadzić do korozji lub zwarcia.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pl-PL" sz="2400" dirty="0"/>
              <a:t>Niektóre źródła światła (np. świetlówki) mogą nie działać poprawnie w niskich temperaturach.</a:t>
            </a:r>
          </a:p>
        </p:txBody>
      </p:sp>
    </p:spTree>
    <p:extLst>
      <p:ext uri="{BB962C8B-B14F-4D97-AF65-F5344CB8AC3E}">
        <p14:creationId xmlns:p14="http://schemas.microsoft.com/office/powerpoint/2010/main" val="3935535680"/>
      </p:ext>
    </p:extLst>
  </p:cSld>
  <p:clrMapOvr>
    <a:masterClrMapping/>
  </p:clrMapOvr>
</p:sld>
</file>

<file path=ppt/slides/slide1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17CE5F-17F2-AB3A-9259-677005739C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5A72C9F-93F6-2D5A-1B08-97B6751BBD9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9087" y="400468"/>
            <a:ext cx="11757363" cy="841191"/>
          </a:xfrm>
        </p:spPr>
        <p:txBody>
          <a:bodyPr>
            <a:normAutofit/>
          </a:bodyPr>
          <a:lstStyle/>
          <a:p>
            <a:r>
              <a:rPr lang="pl-PL" sz="4800" b="1" noProof="0" dirty="0">
                <a:latin typeface="+mn-lt"/>
              </a:rPr>
              <a:t>Zakres temperatur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9DEA1133-D38E-A590-790F-CEFDAF3722D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15599" y="2027583"/>
            <a:ext cx="11290851" cy="3503542"/>
          </a:xfrm>
        </p:spPr>
        <p:txBody>
          <a:bodyPr>
            <a:noAutofit/>
          </a:bodyPr>
          <a:lstStyle/>
          <a:p>
            <a:pPr algn="l"/>
            <a:r>
              <a:rPr lang="pl-PL" dirty="0"/>
              <a:t>Jakie oprawy są odporne na temperatury?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pl-PL" sz="2400" dirty="0"/>
              <a:t>Oprawy z oznaczeniem zakresu temperatur pracy (np. -25°C do +50°C).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pl-PL" sz="2400" dirty="0"/>
              <a:t>Obudowy z aluminium lub tworzyw odpornych na zmiany temperatury.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pl-PL" sz="2400" dirty="0"/>
              <a:t>Zasilacze LED z certyfikatem pracy w warunkach zewnętrznych.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pl-PL" sz="2400" dirty="0"/>
              <a:t>Oprawy z atestem IP65/IP66 i IK08 lub wyższym (odporność mechaniczna).</a:t>
            </a:r>
          </a:p>
        </p:txBody>
      </p:sp>
    </p:spTree>
    <p:extLst>
      <p:ext uri="{BB962C8B-B14F-4D97-AF65-F5344CB8AC3E}">
        <p14:creationId xmlns:p14="http://schemas.microsoft.com/office/powerpoint/2010/main" val="620653905"/>
      </p:ext>
    </p:extLst>
  </p:cSld>
  <p:clrMapOvr>
    <a:masterClrMapping/>
  </p:clrMapOvr>
</p:sld>
</file>

<file path=ppt/slides/slide1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7AD711-AABC-8491-8570-E973AABD32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BFE6FF6-6FA7-6217-CEC1-A99560B43E8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9087" y="400468"/>
            <a:ext cx="11757363" cy="841191"/>
          </a:xfrm>
        </p:spPr>
        <p:txBody>
          <a:bodyPr>
            <a:normAutofit/>
          </a:bodyPr>
          <a:lstStyle/>
          <a:p>
            <a:r>
              <a:rPr lang="pl-PL" sz="4800" b="1" noProof="0" dirty="0">
                <a:latin typeface="+mn-lt"/>
              </a:rPr>
              <a:t>Strefy wiatrowe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9745DCC2-2CFF-3328-565B-8EED1A2F72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47261" y="2017643"/>
            <a:ext cx="11459189" cy="3647661"/>
          </a:xfrm>
        </p:spPr>
        <p:txBody>
          <a:bodyPr>
            <a:noAutofit/>
          </a:bodyPr>
          <a:lstStyle/>
          <a:p>
            <a:pPr algn="l"/>
            <a:r>
              <a:rPr lang="pl-PL" dirty="0"/>
              <a:t>Wymóg normowy i bezpieczeństwo konstrukcji</a:t>
            </a:r>
          </a:p>
          <a:p>
            <a:pPr algn="l"/>
            <a:r>
              <a:rPr lang="pl-PL" dirty="0"/>
              <a:t>Zgodnie z normą PN-EN 1991-1-4 (</a:t>
            </a:r>
            <a:r>
              <a:rPr lang="pl-PL" dirty="0" err="1"/>
              <a:t>Eurokod</a:t>
            </a:r>
            <a:r>
              <a:rPr lang="pl-PL" dirty="0"/>
              <a:t> 1: Oddziaływania na konstrukcje – Oddziaływania wiatru), każda konstrukcja wystająca ponad teren (np. słupy oświetleniowe) musi być projektowana z uwzględnieniem lokalnych obciążeń wiatrem.</a:t>
            </a:r>
          </a:p>
          <a:p>
            <a:pPr algn="l"/>
            <a:endParaRPr lang="pl-PL" dirty="0"/>
          </a:p>
          <a:p>
            <a:pPr algn="l"/>
            <a:r>
              <a:rPr lang="pl-PL" dirty="0"/>
              <a:t>Polska jest podzielona na 3 strefy wiatrowe, które różnią się wartością podstawowej prędkości wiatru. Im wyższa strefa, tym większe siły działające na konstrukcję.</a:t>
            </a:r>
          </a:p>
        </p:txBody>
      </p:sp>
    </p:spTree>
    <p:extLst>
      <p:ext uri="{BB962C8B-B14F-4D97-AF65-F5344CB8AC3E}">
        <p14:creationId xmlns:p14="http://schemas.microsoft.com/office/powerpoint/2010/main" val="3786615458"/>
      </p:ext>
    </p:extLst>
  </p:cSld>
  <p:clrMapOvr>
    <a:masterClrMapping/>
  </p:clrMapOvr>
</p:sld>
</file>

<file path=ppt/slides/slide1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F31117-9AEB-B393-D0EA-23B0D55C0A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049758B-ED53-C3E9-173F-F077E6540A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9087" y="400468"/>
            <a:ext cx="11757363" cy="841191"/>
          </a:xfrm>
        </p:spPr>
        <p:txBody>
          <a:bodyPr>
            <a:normAutofit/>
          </a:bodyPr>
          <a:lstStyle/>
          <a:p>
            <a:r>
              <a:rPr lang="pl-PL" sz="4800" b="1" noProof="0" dirty="0">
                <a:latin typeface="+mn-lt"/>
              </a:rPr>
              <a:t>Strefy wiatrowe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D73139C3-0E89-7DDB-F96F-9667E4A2113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47261" y="1241659"/>
            <a:ext cx="11459189" cy="4929809"/>
          </a:xfrm>
        </p:spPr>
        <p:txBody>
          <a:bodyPr>
            <a:noAutofit/>
          </a:bodyPr>
          <a:lstStyle/>
          <a:p>
            <a:pPr algn="l"/>
            <a:r>
              <a:rPr lang="pl-PL" dirty="0"/>
              <a:t>W Polsce wyodrębnione są trzy strefy wiatrowe. Każda z nich charakteryzuje się natomiast odmiennymi parametrami wynikającymi z mapy wietrzności opracowywanej na bazie informacji przekazywanych przez stacje meteorologiczne w kraju i związanych z prędkością wiatru. W związku z tym wyróżnia się:</a:t>
            </a:r>
          </a:p>
          <a:p>
            <a:pPr algn="l"/>
            <a:endParaRPr lang="pl-PL" dirty="0"/>
          </a:p>
          <a:p>
            <a:pPr algn="l"/>
            <a:r>
              <a:rPr lang="pl-PL" b="1" dirty="0"/>
              <a:t>I strefę wiatru</a:t>
            </a:r>
            <a:r>
              <a:rPr lang="pl-PL" dirty="0"/>
              <a:t> obowiązującą w środkowej części Polski, w której bazowa prędkość wiatru na wysokości poniżej 300 m nad poziomem morza wynosi 22 m/s,</a:t>
            </a:r>
          </a:p>
          <a:p>
            <a:pPr algn="l"/>
            <a:endParaRPr lang="pl-PL" dirty="0"/>
          </a:p>
          <a:p>
            <a:pPr algn="l"/>
            <a:r>
              <a:rPr lang="pl-PL" b="1" dirty="0"/>
              <a:t>II strefę wiatru</a:t>
            </a:r>
            <a:r>
              <a:rPr lang="pl-PL" dirty="0"/>
              <a:t> obowiązującą w północnej części Polski w pasie nadmorskim, w której bazowa prędkość wiatru na wysokości poniżej 300 m nad poziomem morza wynosi 26 m/s,</a:t>
            </a:r>
          </a:p>
          <a:p>
            <a:pPr algn="l"/>
            <a:endParaRPr lang="pl-PL" dirty="0"/>
          </a:p>
          <a:p>
            <a:pPr algn="l"/>
            <a:r>
              <a:rPr lang="pl-PL" b="1" dirty="0"/>
              <a:t>III strefę wiatru</a:t>
            </a:r>
            <a:r>
              <a:rPr lang="pl-PL" dirty="0"/>
              <a:t> obowiązującą w południowej części Polski na obszarach górskich, w której bazowa prędkość wiatru na wysokości poniżej 300 m nad poziomem morza wynosi 22 m/s.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1D536DE1-ED2C-DA5C-596C-4B4EA988045A}"/>
              </a:ext>
            </a:extLst>
          </p:cNvPr>
          <p:cNvSpPr txBox="1"/>
          <p:nvPr/>
        </p:nvSpPr>
        <p:spPr>
          <a:xfrm>
            <a:off x="317425" y="6385159"/>
            <a:ext cx="503976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/>
              <a:t>Źródło: </a:t>
            </a:r>
            <a:r>
              <a:rPr lang="pl-PL" sz="1000" dirty="0">
                <a:hlinkClick r:id="rId2"/>
              </a:rPr>
              <a:t>https://solarled.pl/pl/n/Strefy-wiatrowe-w-Polsce-a-montaz-lamp-solarnych-LED/81</a:t>
            </a:r>
            <a:r>
              <a:rPr lang="pl-PL" sz="10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848962088"/>
      </p:ext>
    </p:extLst>
  </p:cSld>
  <p:clrMapOvr>
    <a:masterClrMapping/>
  </p:clrMapOvr>
</p:sld>
</file>

<file path=ppt/slides/slide1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64A8FE-6640-B439-0CE7-A6EE8857B7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36415B7-55D2-5D79-D94E-F872FD22D02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9087" y="400468"/>
            <a:ext cx="11757363" cy="841191"/>
          </a:xfrm>
        </p:spPr>
        <p:txBody>
          <a:bodyPr>
            <a:normAutofit/>
          </a:bodyPr>
          <a:lstStyle/>
          <a:p>
            <a:r>
              <a:rPr lang="pl-PL" sz="4800" b="1" noProof="0" dirty="0">
                <a:latin typeface="+mn-lt"/>
              </a:rPr>
              <a:t>Strefy wiatrowe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21601198-6474-C55D-818F-C20DF2A4C60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15599" y="1441174"/>
            <a:ext cx="11290851" cy="4089951"/>
          </a:xfrm>
        </p:spPr>
        <p:txBody>
          <a:bodyPr>
            <a:noAutofit/>
          </a:bodyPr>
          <a:lstStyle/>
          <a:p>
            <a:pPr algn="l"/>
            <a:r>
              <a:rPr lang="pl-PL" dirty="0"/>
              <a:t>.</a:t>
            </a:r>
          </a:p>
        </p:txBody>
      </p:sp>
      <p:pic>
        <p:nvPicPr>
          <p:cNvPr id="15362" name="Picture 2">
            <a:extLst>
              <a:ext uri="{FF2B5EF4-FFF2-40B4-BE49-F238E27FC236}">
                <a16:creationId xmlns:a16="http://schemas.microsoft.com/office/drawing/2014/main" id="{0C358EF5-A2A6-6439-2C10-0446A0571B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6018" y="1241659"/>
            <a:ext cx="51435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A8F25F2E-E8B7-0F81-389D-A131C8E6197F}"/>
              </a:ext>
            </a:extLst>
          </p:cNvPr>
          <p:cNvSpPr txBox="1"/>
          <p:nvPr/>
        </p:nvSpPr>
        <p:spPr>
          <a:xfrm>
            <a:off x="317425" y="6385159"/>
            <a:ext cx="503976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/>
              <a:t>Źródło: </a:t>
            </a:r>
            <a:r>
              <a:rPr lang="pl-PL" sz="1000" dirty="0">
                <a:hlinkClick r:id="rId3"/>
              </a:rPr>
              <a:t>https://solarled.pl/pl/n/Strefy-wiatrowe-w-Polsce-a-montaz-lamp-solarnych-LED/81</a:t>
            </a:r>
            <a:r>
              <a:rPr lang="pl-PL" sz="10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131315381"/>
      </p:ext>
    </p:extLst>
  </p:cSld>
  <p:clrMapOvr>
    <a:masterClrMapping/>
  </p:clrMapOvr>
</p:sld>
</file>

<file path=ppt/slides/slide1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BFB198-89A8-11DD-7060-F3B09DF05A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4EDC521-838B-D619-6011-21DEE29B449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9087" y="400468"/>
            <a:ext cx="11757363" cy="841191"/>
          </a:xfrm>
        </p:spPr>
        <p:txBody>
          <a:bodyPr>
            <a:normAutofit/>
          </a:bodyPr>
          <a:lstStyle/>
          <a:p>
            <a:r>
              <a:rPr lang="pl-PL" sz="4800" b="1" noProof="0" dirty="0">
                <a:latin typeface="+mn-lt"/>
              </a:rPr>
              <a:t>Strefy wiatrowe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6EB0BCC5-8CC2-5A5F-9F7E-23E4302BFE0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47261" y="1699591"/>
            <a:ext cx="11459189" cy="4471877"/>
          </a:xfrm>
        </p:spPr>
        <p:txBody>
          <a:bodyPr>
            <a:noAutofit/>
          </a:bodyPr>
          <a:lstStyle/>
          <a:p>
            <a:pPr algn="l"/>
            <a:r>
              <a:rPr lang="pl-PL" dirty="0"/>
              <a:t>Stabilność i trwałość słupów oświetleniowych</a:t>
            </a:r>
          </a:p>
          <a:p>
            <a:pPr algn="l"/>
            <a:endParaRPr lang="pl-PL" dirty="0"/>
          </a:p>
          <a:p>
            <a:pPr algn="l"/>
            <a:r>
              <a:rPr lang="pl-PL" dirty="0"/>
              <a:t>Słupy oświetleniowe są narażone na działanie wiatru przez cały rok. Niewłaściwe dobranie konstrukcji może prowadzić do: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pl-PL" sz="2400" dirty="0"/>
              <a:t>drgań i chybotania (efekt rezonansu),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pl-PL" sz="2400" dirty="0"/>
              <a:t>uszkodzeń fundamentów,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pl-PL" sz="2400" dirty="0"/>
              <a:t>złamań lub przewrócenia słupa, co stwarza zagrożenie dla ludzi i mienia.</a:t>
            </a:r>
          </a:p>
        </p:txBody>
      </p:sp>
    </p:spTree>
    <p:extLst>
      <p:ext uri="{BB962C8B-B14F-4D97-AF65-F5344CB8AC3E}">
        <p14:creationId xmlns:p14="http://schemas.microsoft.com/office/powerpoint/2010/main" val="660023262"/>
      </p:ext>
    </p:extLst>
  </p:cSld>
  <p:clrMapOvr>
    <a:masterClrMapping/>
  </p:clrMapOvr>
</p:sld>
</file>

<file path=ppt/slides/slide1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544693-896A-9A67-C8BD-4A3A743FB4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EBEB22F-3709-67FE-309E-976E2753851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9087" y="400468"/>
            <a:ext cx="11757363" cy="841191"/>
          </a:xfrm>
        </p:spPr>
        <p:txBody>
          <a:bodyPr>
            <a:normAutofit/>
          </a:bodyPr>
          <a:lstStyle/>
          <a:p>
            <a:r>
              <a:rPr lang="pl-PL" sz="4800" b="1" noProof="0" dirty="0">
                <a:latin typeface="+mn-lt"/>
              </a:rPr>
              <a:t>Strefy wiatrowe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0C1EC96D-809A-0DBB-D669-DDF4EE2DD90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47261" y="1888435"/>
            <a:ext cx="11459189" cy="4283033"/>
          </a:xfrm>
        </p:spPr>
        <p:txBody>
          <a:bodyPr>
            <a:noAutofit/>
          </a:bodyPr>
          <a:lstStyle/>
          <a:p>
            <a:pPr algn="l"/>
            <a:r>
              <a:rPr lang="pl-PL" dirty="0"/>
              <a:t>Dobór odpowiednich fundamentów i słupów</a:t>
            </a:r>
          </a:p>
          <a:p>
            <a:pPr algn="l"/>
            <a:endParaRPr lang="pl-PL" dirty="0"/>
          </a:p>
          <a:p>
            <a:pPr algn="l"/>
            <a:r>
              <a:rPr lang="pl-PL" dirty="0"/>
              <a:t>W strefach o wyższej prędkości wiatru konieczne jest stosowanie:</a:t>
            </a:r>
          </a:p>
          <a:p>
            <a:pPr algn="l"/>
            <a:endParaRPr lang="pl-PL" dirty="0"/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pl-PL" sz="2400" dirty="0"/>
              <a:t>mocniejszych słupów (np. o większej średnicy lub grubości ścianki),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pl-PL" sz="2400" dirty="0"/>
              <a:t>głębszych lub szerszych fundamentów,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pl-PL" sz="2400" dirty="0"/>
              <a:t>dodatkowych zabezpieczeń (np. odciągów, amortyzatorów).</a:t>
            </a:r>
          </a:p>
        </p:txBody>
      </p:sp>
    </p:spTree>
    <p:extLst>
      <p:ext uri="{BB962C8B-B14F-4D97-AF65-F5344CB8AC3E}">
        <p14:creationId xmlns:p14="http://schemas.microsoft.com/office/powerpoint/2010/main" val="3246118238"/>
      </p:ext>
    </p:extLst>
  </p:cSld>
  <p:clrMapOvr>
    <a:masterClrMapping/>
  </p:clrMapOvr>
</p:sld>
</file>

<file path=ppt/slides/slide1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5310B0-750A-FEB5-F94A-DB3136ED72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6DA548F-A70E-BBA6-DCAE-135FFFAB47D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9087" y="400468"/>
            <a:ext cx="11757363" cy="841191"/>
          </a:xfrm>
        </p:spPr>
        <p:txBody>
          <a:bodyPr>
            <a:normAutofit/>
          </a:bodyPr>
          <a:lstStyle/>
          <a:p>
            <a:r>
              <a:rPr lang="pl-PL" sz="4800" b="1" noProof="0" dirty="0">
                <a:latin typeface="+mn-lt"/>
              </a:rPr>
              <a:t>Strefy wiatrowe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31F8CC8A-E269-4C6C-9AD7-41136C84542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47261" y="1241659"/>
            <a:ext cx="11459189" cy="4929809"/>
          </a:xfrm>
        </p:spPr>
        <p:txBody>
          <a:bodyPr>
            <a:noAutofit/>
          </a:bodyPr>
          <a:lstStyle/>
          <a:p>
            <a:pPr algn="l"/>
            <a:r>
              <a:rPr lang="pl-PL" dirty="0"/>
              <a:t>Odpowiedzialność projektanta i wykonawcy</a:t>
            </a:r>
          </a:p>
          <a:p>
            <a:pPr algn="l"/>
            <a:endParaRPr lang="pl-PL" dirty="0"/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pl-PL" sz="2400" dirty="0"/>
              <a:t>Pominięcie strefy wiatrowej może skutkować: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pl-PL" sz="2400" dirty="0"/>
              <a:t>odrzuceniem projektu przez nadzór budowlany,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pl-PL" sz="2400" dirty="0"/>
              <a:t>roszczeniami ubezpieczeniowymi w razie awarii,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pl-PL" sz="2400" dirty="0"/>
              <a:t>koniecznością kosztownych przeróbek lub demontażu.</a:t>
            </a:r>
          </a:p>
          <a:p>
            <a:pPr algn="l"/>
            <a:endParaRPr lang="pl-PL" dirty="0"/>
          </a:p>
          <a:p>
            <a:pPr algn="l"/>
            <a:r>
              <a:rPr lang="pl-PL" dirty="0"/>
              <a:t>Przykład praktyczny</a:t>
            </a:r>
          </a:p>
          <a:p>
            <a:pPr algn="l"/>
            <a:endParaRPr lang="pl-PL" dirty="0"/>
          </a:p>
          <a:p>
            <a:pPr algn="l"/>
            <a:r>
              <a:rPr lang="pl-PL" dirty="0"/>
              <a:t>Słup oświetleniowy 6 m w strefie I może mieć fundament o głębokości 1 m. Ten sam słup w strefie III może wymagać fundamentu 1,5 m lub zastosowania słupa o innej konstrukcji.</a:t>
            </a:r>
          </a:p>
        </p:txBody>
      </p:sp>
    </p:spTree>
    <p:extLst>
      <p:ext uri="{BB962C8B-B14F-4D97-AF65-F5344CB8AC3E}">
        <p14:creationId xmlns:p14="http://schemas.microsoft.com/office/powerpoint/2010/main" val="125198134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D3F02B-9AF4-0DE6-C160-D4E0507603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035BB1C-C929-BF20-2B15-1B31786D029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5759" y="400468"/>
            <a:ext cx="11540691" cy="841191"/>
          </a:xfrm>
        </p:spPr>
        <p:txBody>
          <a:bodyPr>
            <a:normAutofit/>
          </a:bodyPr>
          <a:lstStyle/>
          <a:p>
            <a:r>
              <a:rPr lang="pl-PL" sz="4800" noProof="0" dirty="0">
                <a:latin typeface="+mn-lt"/>
              </a:rPr>
              <a:t>BHP - Środki Ochrony Indywidualnej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9B0B19AD-C1B2-9A7D-60ED-FBD08C56CD8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86409" y="2445025"/>
            <a:ext cx="11102007" cy="3806687"/>
          </a:xfrm>
        </p:spPr>
        <p:txBody>
          <a:bodyPr>
            <a:normAutofit/>
          </a:bodyPr>
          <a:lstStyle/>
          <a:p>
            <a:pPr algn="l"/>
            <a:r>
              <a:rPr lang="pl-PL" b="1" dirty="0"/>
              <a:t>Hełm </a:t>
            </a:r>
            <a:r>
              <a:rPr lang="pl-PL" dirty="0"/>
              <a:t>(potocznie kask) - chroni głowę przed uderzeniami, spadającymi przedmiotami </a:t>
            </a:r>
            <a:br>
              <a:rPr lang="pl-PL" dirty="0"/>
            </a:br>
            <a:r>
              <a:rPr lang="pl-PL" dirty="0"/>
              <a:t>i kontaktem z elementami konstrukcji.</a:t>
            </a:r>
          </a:p>
          <a:p>
            <a:pPr algn="l"/>
            <a:endParaRPr lang="pl-PL" dirty="0"/>
          </a:p>
          <a:p>
            <a:pPr algn="l"/>
            <a:r>
              <a:rPr lang="pl-PL" dirty="0"/>
              <a:t>Hełm powinien być atestowany zgodny z obowiązującymi normami dotyczącymi prac</a:t>
            </a:r>
            <a:br>
              <a:rPr lang="pl-PL" dirty="0"/>
            </a:br>
            <a:r>
              <a:rPr lang="pl-PL" dirty="0"/>
              <a:t>na wysokości lub dla prac alpinistycznych.</a:t>
            </a: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4C668933-3D6C-FA1C-6474-9611D0A4F3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25902" y="4859167"/>
            <a:ext cx="1600339" cy="1691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6995735"/>
      </p:ext>
    </p:extLst>
  </p:cSld>
  <p:clrMapOvr>
    <a:masterClrMapping/>
  </p:clrMapOvr>
</p:sld>
</file>

<file path=ppt/slides/slide1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832BBD-E081-F8AE-EF59-A639CB4012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0584778-84BC-8F78-3A6C-428C83A460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9087" y="400468"/>
            <a:ext cx="11757363" cy="841191"/>
          </a:xfrm>
        </p:spPr>
        <p:txBody>
          <a:bodyPr>
            <a:normAutofit/>
          </a:bodyPr>
          <a:lstStyle/>
          <a:p>
            <a:r>
              <a:rPr lang="pl-PL" sz="4800" b="1" noProof="0" dirty="0">
                <a:latin typeface="+mn-lt"/>
              </a:rPr>
              <a:t>Mgła solna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6EE03B26-7E0A-31E4-EFA5-A0EB4564BA6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15599" y="2415208"/>
            <a:ext cx="11290851" cy="3419061"/>
          </a:xfrm>
        </p:spPr>
        <p:txBody>
          <a:bodyPr>
            <a:noAutofit/>
          </a:bodyPr>
          <a:lstStyle/>
          <a:p>
            <a:pPr algn="l"/>
            <a:r>
              <a:rPr lang="pl-PL" dirty="0"/>
              <a:t>Czym jest mgła solna?</a:t>
            </a:r>
          </a:p>
          <a:p>
            <a:pPr algn="l"/>
            <a:r>
              <a:rPr lang="pl-PL" dirty="0"/>
              <a:t>Mgła solna to mikroskopijne cząsteczki soli unoszące się w powietrzu w pobliżu morza.</a:t>
            </a:r>
          </a:p>
          <a:p>
            <a:pPr algn="l"/>
            <a:r>
              <a:rPr lang="pl-PL" dirty="0"/>
              <a:t>Powstaje naturalnie, gdy wiatr rozbija fale, a drobinki słonej wody unoszą się i osiadają na powierzchniach — także na oprawach oświetleniowych.</a:t>
            </a:r>
          </a:p>
          <a:p>
            <a:pPr algn="l"/>
            <a:endParaRPr lang="pl-PL" dirty="0"/>
          </a:p>
          <a:p>
            <a:pPr algn="l"/>
            <a:endParaRPr lang="pl-PL" sz="2400" dirty="0"/>
          </a:p>
        </p:txBody>
      </p:sp>
    </p:spTree>
    <p:extLst>
      <p:ext uri="{BB962C8B-B14F-4D97-AF65-F5344CB8AC3E}">
        <p14:creationId xmlns:p14="http://schemas.microsoft.com/office/powerpoint/2010/main" val="769444640"/>
      </p:ext>
    </p:extLst>
  </p:cSld>
  <p:clrMapOvr>
    <a:masterClrMapping/>
  </p:clrMapOvr>
</p:sld>
</file>

<file path=ppt/slides/slide1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B73D3C-611A-4A68-3F45-A72B383270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B992E8C-46FE-AC78-3F0D-6B1AD318239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9087" y="400468"/>
            <a:ext cx="11757363" cy="841191"/>
          </a:xfrm>
        </p:spPr>
        <p:txBody>
          <a:bodyPr>
            <a:normAutofit/>
          </a:bodyPr>
          <a:lstStyle/>
          <a:p>
            <a:r>
              <a:rPr lang="pl-PL" sz="4800" b="1" noProof="0" dirty="0">
                <a:latin typeface="+mn-lt"/>
              </a:rPr>
              <a:t>Mgła solna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3F7D2AAB-EE10-8D5F-35DE-E8304778610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15599" y="1441174"/>
            <a:ext cx="11290851" cy="4800600"/>
          </a:xfrm>
        </p:spPr>
        <p:txBody>
          <a:bodyPr>
            <a:noAutofit/>
          </a:bodyPr>
          <a:lstStyle/>
          <a:p>
            <a:pPr algn="l"/>
            <a:r>
              <a:rPr lang="pl-PL" dirty="0"/>
              <a:t>Dlaczego jest groźna dla opraw oświetleniowych?</a:t>
            </a:r>
          </a:p>
          <a:p>
            <a:pPr algn="l"/>
            <a:endParaRPr lang="pl-PL" dirty="0"/>
          </a:p>
          <a:p>
            <a:pPr algn="l"/>
            <a:r>
              <a:rPr lang="pl-PL" dirty="0"/>
              <a:t>Sól przyspiesza korozję metali i może uszkadzać: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pl-PL" sz="2400" dirty="0"/>
              <a:t>obudowy opraw (zwłaszcza stalowe i aluminiowe),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pl-PL" sz="2400" dirty="0"/>
              <a:t>złącza elektryczne,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pl-PL" sz="2400" dirty="0"/>
              <a:t>Powłoki lakiernicze i uszczelnienia.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endParaRPr lang="pl-PL" sz="2400" dirty="0"/>
          </a:p>
          <a:p>
            <a:pPr algn="l"/>
            <a:r>
              <a:rPr lang="pl-PL" dirty="0"/>
              <a:t>W efekcie może dojść do: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pl-PL" sz="2400" dirty="0"/>
              <a:t>przedwczesnego zużycia opraw,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pl-PL" sz="2400" dirty="0"/>
              <a:t>awarii elektrycznych,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pl-PL" sz="2400" dirty="0"/>
              <a:t>zagrożenia dla bezpieczeństwa (np. zwarcia, odpadnięcie oprawy).</a:t>
            </a:r>
          </a:p>
        </p:txBody>
      </p:sp>
    </p:spTree>
    <p:extLst>
      <p:ext uri="{BB962C8B-B14F-4D97-AF65-F5344CB8AC3E}">
        <p14:creationId xmlns:p14="http://schemas.microsoft.com/office/powerpoint/2010/main" val="2071365279"/>
      </p:ext>
    </p:extLst>
  </p:cSld>
  <p:clrMapOvr>
    <a:masterClrMapping/>
  </p:clrMapOvr>
</p:sld>
</file>

<file path=ppt/slides/slide1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47CAD0-D3CF-E613-2873-78B1AE299D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FC954B2-FD1A-C7A4-35BB-64B63926340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9087" y="400468"/>
            <a:ext cx="11757363" cy="841191"/>
          </a:xfrm>
        </p:spPr>
        <p:txBody>
          <a:bodyPr>
            <a:normAutofit/>
          </a:bodyPr>
          <a:lstStyle/>
          <a:p>
            <a:r>
              <a:rPr lang="pl-PL" sz="4800" b="1" noProof="0" dirty="0">
                <a:latin typeface="+mn-lt"/>
              </a:rPr>
              <a:t>Mgła solna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5B81DB10-B247-EE48-DC77-FDAFA9FFA42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8113" y="1441174"/>
            <a:ext cx="11598337" cy="4800600"/>
          </a:xfrm>
        </p:spPr>
        <p:txBody>
          <a:bodyPr>
            <a:noAutofit/>
          </a:bodyPr>
          <a:lstStyle/>
          <a:p>
            <a:pPr algn="l"/>
            <a:r>
              <a:rPr lang="pl-PL" dirty="0"/>
              <a:t>Jak się zabezpieczać? </a:t>
            </a:r>
          </a:p>
          <a:p>
            <a:pPr algn="l"/>
            <a:r>
              <a:rPr lang="pl-PL" dirty="0"/>
              <a:t>Stosuj oprawy z certyfikatem odporności na mgłę solną (np. test 1000 h w komorze solnej wg normy ISO 9227).</a:t>
            </a:r>
          </a:p>
          <a:p>
            <a:pPr algn="l"/>
            <a:r>
              <a:rPr lang="pl-PL" dirty="0"/>
              <a:t>Wybieraj materiały takie jak stal nierdzewna, tworzywa sztuczne odporne na UV i sól, malowanie proszkowe z dodatkowymi warstwami ochronnymi.</a:t>
            </a:r>
          </a:p>
          <a:p>
            <a:pPr algn="l"/>
            <a:r>
              <a:rPr lang="pl-PL" dirty="0"/>
              <a:t>Oprawy powinny mieć IP65 lub wyższe — chronią przed wodą i pyłem.</a:t>
            </a:r>
          </a:p>
          <a:p>
            <a:pPr algn="l"/>
            <a:r>
              <a:rPr lang="pl-PL" dirty="0"/>
              <a:t>Zwróć uwagę na odporność na UV i warunki atmosferyczne.</a:t>
            </a:r>
          </a:p>
          <a:p>
            <a:pPr algn="l"/>
            <a:endParaRPr lang="pl-PL" dirty="0"/>
          </a:p>
          <a:p>
            <a:pPr algn="l"/>
            <a:r>
              <a:rPr lang="pl-PL" dirty="0"/>
              <a:t>W strefach przybrzeżnych zaleca się okresowe czyszczenie opraw i kontrolę stanu powłok.</a:t>
            </a:r>
          </a:p>
          <a:p>
            <a:pPr algn="l"/>
            <a:r>
              <a:rPr lang="pl-PL" dirty="0"/>
              <a:t>Warto stosować złącza hermetyczne i żele ochronne w puszkach połączeniowych.</a:t>
            </a:r>
          </a:p>
          <a:p>
            <a:pPr algn="l"/>
            <a:r>
              <a:rPr lang="pl-PL" dirty="0"/>
              <a:t>Jeśli to możliwe, montuj oprawy w miejscach osłoniętych od bezpośredniego działania wiatru i fal.</a:t>
            </a:r>
            <a:endParaRPr lang="pl-PL" sz="2400" dirty="0"/>
          </a:p>
        </p:txBody>
      </p:sp>
    </p:spTree>
    <p:extLst>
      <p:ext uri="{BB962C8B-B14F-4D97-AF65-F5344CB8AC3E}">
        <p14:creationId xmlns:p14="http://schemas.microsoft.com/office/powerpoint/2010/main" val="2001182666"/>
      </p:ext>
    </p:extLst>
  </p:cSld>
  <p:clrMapOvr>
    <a:masterClrMapping/>
  </p:clrMapOvr>
</p:sld>
</file>

<file path=ppt/slides/slide1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8149C6-3714-BAD8-B272-8B350C824C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AC5653E-10A6-284D-4C56-6DE9C88AB47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9087" y="400468"/>
            <a:ext cx="11757363" cy="841191"/>
          </a:xfrm>
        </p:spPr>
        <p:txBody>
          <a:bodyPr>
            <a:normAutofit/>
          </a:bodyPr>
          <a:lstStyle/>
          <a:p>
            <a:r>
              <a:rPr lang="pl-PL" sz="4800" b="1" noProof="0" dirty="0">
                <a:latin typeface="+mn-lt"/>
              </a:rPr>
              <a:t>Obciążenia dodatkowe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339ACDC0-B4E6-3CDE-12FD-23BE1A21A53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15599" y="1530628"/>
            <a:ext cx="11290851" cy="3359426"/>
          </a:xfrm>
        </p:spPr>
        <p:txBody>
          <a:bodyPr>
            <a:noAutofit/>
          </a:bodyPr>
          <a:lstStyle/>
          <a:p>
            <a:pPr algn="l"/>
            <a:r>
              <a:rPr lang="pl-PL" dirty="0"/>
              <a:t>W projektowaniu konstrukcji oświetleniowych (słupów, wysięgników, opraw) uwzględnia się obciążenia stałe, zmienne i wyjątkowe.</a:t>
            </a:r>
          </a:p>
          <a:p>
            <a:pPr algn="l"/>
            <a:endParaRPr lang="pl-PL" dirty="0"/>
          </a:p>
          <a:p>
            <a:pPr algn="l"/>
            <a:r>
              <a:rPr lang="pl-PL" dirty="0"/>
              <a:t>Obciążenie od ptaków (np. bocianów) nie jest standardowo uwzględniane w obliczeniach konstrukcyjnych, ponieważ: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pl-PL" sz="2400" dirty="0"/>
              <a:t>jest nieregularne i trudne do przewidzenia,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pl-PL" sz="2400" dirty="0"/>
              <a:t>nie występuje na wszystkich obiektach,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pl-PL" sz="2400" dirty="0"/>
              <a:t>nie jest ujęte w typowych normach obciążeniowych (np. </a:t>
            </a:r>
            <a:r>
              <a:rPr lang="pl-PL" sz="2400" dirty="0" err="1"/>
              <a:t>Eurokodach</a:t>
            </a:r>
            <a:r>
              <a:rPr lang="pl-PL" sz="2400" dirty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877781412"/>
      </p:ext>
    </p:extLst>
  </p:cSld>
  <p:clrMapOvr>
    <a:masterClrMapping/>
  </p:clrMapOvr>
</p:sld>
</file>

<file path=ppt/slides/slide1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71E722-C07D-2F19-CB60-E0984D753A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41FB7BF-8183-B937-BEE6-561640E61D0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9087" y="400468"/>
            <a:ext cx="11757363" cy="841191"/>
          </a:xfrm>
        </p:spPr>
        <p:txBody>
          <a:bodyPr>
            <a:normAutofit/>
          </a:bodyPr>
          <a:lstStyle/>
          <a:p>
            <a:r>
              <a:rPr lang="pl-PL" sz="4800" b="1" noProof="0" dirty="0">
                <a:latin typeface="+mn-lt"/>
              </a:rPr>
              <a:t>Obciążenia dodatkowe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1FA072CF-DD01-C695-ED73-8D46679B7B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9087" y="1878496"/>
            <a:ext cx="11757363" cy="3652629"/>
          </a:xfrm>
        </p:spPr>
        <p:txBody>
          <a:bodyPr>
            <a:noAutofit/>
          </a:bodyPr>
          <a:lstStyle/>
          <a:p>
            <a:pPr algn="l"/>
            <a:r>
              <a:rPr lang="pl-PL" dirty="0"/>
              <a:t>W rejonach wiejskich, przy terenach otwartych, blisko pól i łąk, bociany i inne duże ptaki często siadają na słupach oświetleniowych.</a:t>
            </a:r>
          </a:p>
          <a:p>
            <a:pPr algn="l"/>
            <a:endParaRPr lang="pl-PL" dirty="0"/>
          </a:p>
          <a:p>
            <a:pPr algn="l"/>
            <a:r>
              <a:rPr lang="pl-PL" dirty="0"/>
              <a:t>Ich masa (dorosły bocian waży ok. 4–5 kg) może nie być duża w porównaniu do sił wiatru, ale: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pl-PL" sz="2400" dirty="0"/>
              <a:t>punktowe obciążenie na wysięgniku może powodować dodatkowe naprężenia,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pl-PL" sz="2400" dirty="0"/>
              <a:t>powtarzalne siadanie może prowadzić do zmęczenia materiału,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pl-PL" sz="2400" dirty="0"/>
              <a:t>ptaki mogą uszkadzać oprawy, zanieczyszczać soczewki lub zakłócać działanie czujników.</a:t>
            </a:r>
          </a:p>
        </p:txBody>
      </p:sp>
    </p:spTree>
    <p:extLst>
      <p:ext uri="{BB962C8B-B14F-4D97-AF65-F5344CB8AC3E}">
        <p14:creationId xmlns:p14="http://schemas.microsoft.com/office/powerpoint/2010/main" val="2796324785"/>
      </p:ext>
    </p:extLst>
  </p:cSld>
  <p:clrMapOvr>
    <a:masterClrMapping/>
  </p:clrMapOvr>
</p:sld>
</file>

<file path=ppt/slides/slide1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B02DA5-E055-A970-C436-5390618E1B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CEA96B0-EC1D-E18D-E2E3-5AC21FDFA5C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9087" y="400468"/>
            <a:ext cx="11757363" cy="841191"/>
          </a:xfrm>
        </p:spPr>
        <p:txBody>
          <a:bodyPr>
            <a:normAutofit/>
          </a:bodyPr>
          <a:lstStyle/>
          <a:p>
            <a:r>
              <a:rPr lang="pl-PL" sz="4800" b="1" noProof="0" dirty="0">
                <a:latin typeface="+mn-lt"/>
              </a:rPr>
              <a:t>Obciążenia dodatkowe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ACEFDBCD-C40E-CFA0-2E37-0159494F32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8113" y="1441174"/>
            <a:ext cx="11598337" cy="4089951"/>
          </a:xfrm>
        </p:spPr>
        <p:txBody>
          <a:bodyPr>
            <a:noAutofit/>
          </a:bodyPr>
          <a:lstStyle/>
          <a:p>
            <a:pPr algn="l"/>
            <a:r>
              <a:rPr lang="pl-PL" dirty="0"/>
              <a:t>W miejscach narażonych na obecność dużych ptaków warto: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pl-PL" sz="2400" dirty="0"/>
              <a:t>stosować wysięgniki o większej sztywności,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pl-PL" sz="2400" dirty="0"/>
              <a:t>wybierać oprawy o zwartej konstrukcji, bez wystających elementów.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pl-PL" sz="2400" dirty="0"/>
              <a:t>Można montować </a:t>
            </a:r>
            <a:r>
              <a:rPr lang="pl-PL" sz="2400" dirty="0" err="1"/>
              <a:t>odstraszajcze</a:t>
            </a:r>
            <a:r>
              <a:rPr lang="pl-PL" sz="2400" dirty="0"/>
              <a:t> ptaków (np. kolce, wirujące elementy, siatki).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pl-PL" sz="2400" dirty="0"/>
              <a:t>W niektórych przypadkach stosuje się specjalne osłony lub konstrukcje uniemożliwiające siadanie.</a:t>
            </a:r>
          </a:p>
          <a:p>
            <a:pPr algn="l"/>
            <a:endParaRPr lang="pl-PL" dirty="0"/>
          </a:p>
          <a:p>
            <a:pPr algn="l"/>
            <a:r>
              <a:rPr lang="pl-PL" dirty="0"/>
              <a:t>W pobliżu gniazd bocianich lub tras przelotowych warto rozważyć alternatywne lokalizacje słupów lub zmianę typu oprawy.</a:t>
            </a:r>
          </a:p>
        </p:txBody>
      </p:sp>
    </p:spTree>
    <p:extLst>
      <p:ext uri="{BB962C8B-B14F-4D97-AF65-F5344CB8AC3E}">
        <p14:creationId xmlns:p14="http://schemas.microsoft.com/office/powerpoint/2010/main" val="486190204"/>
      </p:ext>
    </p:extLst>
  </p:cSld>
  <p:clrMapOvr>
    <a:masterClrMapping/>
  </p:clrMapOvr>
</p:sld>
</file>

<file path=ppt/slides/slide1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AC75AA-E0EE-FACF-E975-59AF0A2EE0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28CDA2D-80D9-6E5F-EC6E-BB732AB1DB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9087" y="400468"/>
            <a:ext cx="11757363" cy="841191"/>
          </a:xfrm>
        </p:spPr>
        <p:txBody>
          <a:bodyPr>
            <a:normAutofit fontScale="90000"/>
          </a:bodyPr>
          <a:lstStyle/>
          <a:p>
            <a:r>
              <a:rPr lang="pl-PL" sz="4800" b="1" noProof="0" dirty="0">
                <a:latin typeface="+mn-lt"/>
              </a:rPr>
              <a:t>Zabezpieczenie przed zwarciem i przeciążeniem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6AB1F94C-51F0-3F54-A775-6EDABAFC433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15599" y="1441174"/>
            <a:ext cx="11290851" cy="4089951"/>
          </a:xfrm>
        </p:spPr>
        <p:txBody>
          <a:bodyPr>
            <a:noAutofit/>
          </a:bodyPr>
          <a:lstStyle/>
          <a:p>
            <a:pPr algn="l"/>
            <a:r>
              <a:rPr lang="pl-PL" dirty="0"/>
              <a:t>Do zabezpieczenia przed skutkami zwarć i przeciążeń stosuje się prawidłowo dobrane zabezpieczenia topikowe lub nadprądowe.</a:t>
            </a:r>
          </a:p>
          <a:p>
            <a:pPr algn="l"/>
            <a:endParaRPr lang="pl-PL" dirty="0"/>
          </a:p>
          <a:p>
            <a:pPr algn="l"/>
            <a:r>
              <a:rPr lang="pl-PL" dirty="0"/>
              <a:t>W przypadku zabezpieczeń nadprądowych poza podstawowymi parametrami takimi jak znamionowy prąd np. 16A i charakterystyka np. B należy szczególną uwagę zwrócić na: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pl-PL" sz="2400" dirty="0"/>
              <a:t>Normę według której były testowane dane wyłączniki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pl-PL" sz="2400" dirty="0"/>
              <a:t>Znamionową zwarciową zdolność łączeniową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endParaRPr lang="pl-PL" sz="2400" dirty="0"/>
          </a:p>
          <a:p>
            <a:pPr algn="l"/>
            <a:r>
              <a:rPr lang="pl-PL" dirty="0"/>
              <a:t>Na kolejnych slajdach porównamy różne wykonania wyłącznika nadprądowego.</a:t>
            </a:r>
          </a:p>
        </p:txBody>
      </p:sp>
    </p:spTree>
    <p:extLst>
      <p:ext uri="{BB962C8B-B14F-4D97-AF65-F5344CB8AC3E}">
        <p14:creationId xmlns:p14="http://schemas.microsoft.com/office/powerpoint/2010/main" val="1391078375"/>
      </p:ext>
    </p:extLst>
  </p:cSld>
  <p:clrMapOvr>
    <a:masterClrMapping/>
  </p:clrMapOvr>
</p:sld>
</file>

<file path=ppt/slides/slide1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1FA0AD-8957-84B9-CCF0-DC052E150B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0985D43-F342-8523-A7B3-2949209B2EA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9087" y="400468"/>
            <a:ext cx="11757363" cy="841191"/>
          </a:xfrm>
        </p:spPr>
        <p:txBody>
          <a:bodyPr>
            <a:normAutofit/>
          </a:bodyPr>
          <a:lstStyle/>
          <a:p>
            <a:r>
              <a:rPr lang="pl-PL" sz="4800" b="1" noProof="0" dirty="0">
                <a:latin typeface="+mn-lt"/>
              </a:rPr>
              <a:t>Zabezpieczenie przed przepięciami</a:t>
            </a: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502454EB-47E7-6771-DB78-81037D038F64}"/>
              </a:ext>
            </a:extLst>
          </p:cNvPr>
          <p:cNvSpPr txBox="1"/>
          <p:nvPr/>
        </p:nvSpPr>
        <p:spPr>
          <a:xfrm>
            <a:off x="1652760" y="1682745"/>
            <a:ext cx="70517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latin typeface="Arial" pitchFamily="34" charset="0"/>
                <a:cs typeface="Arial" pitchFamily="34" charset="0"/>
              </a:rPr>
              <a:t>Urządzenia do zastosowań domowych i podobnych muszą spełniać Polską Normę nr: PN-EN 60898-1.</a:t>
            </a:r>
          </a:p>
        </p:txBody>
      </p:sp>
      <p:graphicFrame>
        <p:nvGraphicFramePr>
          <p:cNvPr id="10" name="Tabela 9">
            <a:extLst>
              <a:ext uri="{FF2B5EF4-FFF2-40B4-BE49-F238E27FC236}">
                <a16:creationId xmlns:a16="http://schemas.microsoft.com/office/drawing/2014/main" id="{8868F7C7-3328-1360-CF3E-55ABD64E324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4874806"/>
              </p:ext>
            </p:extLst>
          </p:nvPr>
        </p:nvGraphicFramePr>
        <p:xfrm>
          <a:off x="3442814" y="3079142"/>
          <a:ext cx="6834752" cy="1371600"/>
        </p:xfrm>
        <a:graphic>
          <a:graphicData uri="http://schemas.openxmlformats.org/drawingml/2006/table">
            <a:tbl>
              <a:tblPr/>
              <a:tblGrid>
                <a:gridCol w="267299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6168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0003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0003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0">
                <a:tc gridSpan="2">
                  <a:txBody>
                    <a:bodyPr/>
                    <a:lstStyle/>
                    <a:p>
                      <a:pPr algn="ctr"/>
                      <a:r>
                        <a:rPr lang="pl-PL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Nazwa 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Cena netto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Nr katalogowy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l-PL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Wyłącznik </a:t>
                      </a:r>
                      <a:r>
                        <a:rPr lang="pl-PL" dirty="0" err="1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nadprądowy</a:t>
                      </a:r>
                      <a:r>
                        <a:rPr lang="pl-PL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1P B 16 A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6 </a:t>
                      </a:r>
                      <a:r>
                        <a:rPr lang="pl-PL" dirty="0" err="1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kA</a:t>
                      </a:r>
                      <a:endParaRPr lang="pl-PL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4B74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22,10 zł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4B74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5SL6116-6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10 kA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4B74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41,70 zł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4B74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5SL4116-6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11" name="Picture 2" descr="http://napiecie.salama.pl/wp-content/uploads/2018/11/Siemens-5SL6116-6.jpg">
            <a:extLst>
              <a:ext uri="{FF2B5EF4-FFF2-40B4-BE49-F238E27FC236}">
                <a16:creationId xmlns:a16="http://schemas.microsoft.com/office/drawing/2014/main" id="{76DC7ECE-714F-0D25-0981-6CC931A3EA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56990" y="2593270"/>
            <a:ext cx="1939854" cy="370797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78322953"/>
      </p:ext>
    </p:extLst>
  </p:cSld>
  <p:clrMapOvr>
    <a:masterClrMapping/>
  </p:clrMapOvr>
</p:sld>
</file>

<file path=ppt/slides/slide1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0220BD-0994-4D03-D7F0-4C8FCBE834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4EAE6E9-4A7B-6993-6BD9-33F45A6275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9087" y="400468"/>
            <a:ext cx="11757363" cy="841191"/>
          </a:xfrm>
        </p:spPr>
        <p:txBody>
          <a:bodyPr>
            <a:normAutofit/>
          </a:bodyPr>
          <a:lstStyle/>
          <a:p>
            <a:r>
              <a:rPr lang="pl-PL" sz="4800" b="1" noProof="0" dirty="0">
                <a:latin typeface="+mn-lt"/>
              </a:rPr>
              <a:t>Zabezpieczenie przed przepięciami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E29DB74E-8AE6-4F63-1F93-AA498D5155D0}"/>
              </a:ext>
            </a:extLst>
          </p:cNvPr>
          <p:cNvSpPr txBox="1"/>
          <p:nvPr/>
        </p:nvSpPr>
        <p:spPr>
          <a:xfrm>
            <a:off x="1741033" y="1887087"/>
            <a:ext cx="64705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latin typeface="Arial" pitchFamily="34" charset="0"/>
                <a:cs typeface="Arial" pitchFamily="34" charset="0"/>
              </a:rPr>
              <a:t>Urządzenia do zastosowań przemysłowych muszą spełniać Polską Normę nr: PN-EN 60947-2.</a:t>
            </a:r>
          </a:p>
        </p:txBody>
      </p:sp>
      <p:pic>
        <p:nvPicPr>
          <p:cNvPr id="7" name="Picture 2" descr="http://napiecie.salama.pl/wp-content/uploads/2018/11/Siemens-5SY6116-6.jpg">
            <a:extLst>
              <a:ext uri="{FF2B5EF4-FFF2-40B4-BE49-F238E27FC236}">
                <a16:creationId xmlns:a16="http://schemas.microsoft.com/office/drawing/2014/main" id="{60B71A0F-F0E4-2E5F-6E93-17E70AEFF9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18729" y="2262919"/>
            <a:ext cx="1494909" cy="3708000"/>
          </a:xfrm>
          <a:prstGeom prst="rect">
            <a:avLst/>
          </a:prstGeom>
          <a:noFill/>
        </p:spPr>
      </p:pic>
      <p:graphicFrame>
        <p:nvGraphicFramePr>
          <p:cNvPr id="8" name="Tabela 7">
            <a:extLst>
              <a:ext uri="{FF2B5EF4-FFF2-40B4-BE49-F238E27FC236}">
                <a16:creationId xmlns:a16="http://schemas.microsoft.com/office/drawing/2014/main" id="{675BF538-D6BA-803F-B027-792AF609B8C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6644674"/>
              </p:ext>
            </p:extLst>
          </p:nvPr>
        </p:nvGraphicFramePr>
        <p:xfrm>
          <a:off x="1774046" y="3091305"/>
          <a:ext cx="6863731" cy="1737360"/>
        </p:xfrm>
        <a:graphic>
          <a:graphicData uri="http://schemas.openxmlformats.org/drawingml/2006/table">
            <a:tbl>
              <a:tblPr/>
              <a:tblGrid>
                <a:gridCol w="26088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8687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3398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3398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0">
                <a:tc gridSpan="2">
                  <a:txBody>
                    <a:bodyPr/>
                    <a:lstStyle/>
                    <a:p>
                      <a:pPr algn="ctr"/>
                      <a:r>
                        <a:rPr lang="pl-PL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Nazwa 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Cena netto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Nr katalogowy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pl-PL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Wyłącznik </a:t>
                      </a:r>
                      <a:r>
                        <a:rPr lang="pl-PL" dirty="0" err="1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nadprądowy</a:t>
                      </a:r>
                      <a:r>
                        <a:rPr lang="pl-PL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1P B 16 A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6 </a:t>
                      </a:r>
                      <a:r>
                        <a:rPr lang="pl-PL" dirty="0" err="1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kA</a:t>
                      </a:r>
                      <a:endParaRPr lang="pl-PL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4B74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74,70 zł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4B74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5SY6116-6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10 </a:t>
                      </a:r>
                      <a:r>
                        <a:rPr lang="pl-PL" dirty="0" err="1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kA</a:t>
                      </a:r>
                      <a:endParaRPr lang="pl-PL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4B74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78,14 zł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4B74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5SY4116-6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15 kA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4B74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89,39 zł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4B74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5SY7116-6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18154245"/>
      </p:ext>
    </p:extLst>
  </p:cSld>
  <p:clrMapOvr>
    <a:masterClrMapping/>
  </p:clrMapOvr>
</p:sld>
</file>

<file path=ppt/slides/slide1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962984-18D0-0C32-E10B-B28D2EB7C0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0B7DED4-20F7-6CCC-A580-BF2699DCDD4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9087" y="400468"/>
            <a:ext cx="11757363" cy="841191"/>
          </a:xfrm>
        </p:spPr>
        <p:txBody>
          <a:bodyPr>
            <a:normAutofit/>
          </a:bodyPr>
          <a:lstStyle/>
          <a:p>
            <a:r>
              <a:rPr lang="pl-PL" sz="4800" b="1" noProof="0" dirty="0">
                <a:latin typeface="+mn-lt"/>
              </a:rPr>
              <a:t>Zabezpieczenie przed przepięciami</a:t>
            </a: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735C6676-CBF2-4323-79AF-A1F012D43FFC}"/>
              </a:ext>
            </a:extLst>
          </p:cNvPr>
          <p:cNvSpPr txBox="1"/>
          <p:nvPr/>
        </p:nvSpPr>
        <p:spPr>
          <a:xfrm>
            <a:off x="694081" y="1863654"/>
            <a:ext cx="108038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dirty="0">
                <a:latin typeface="Arial" pitchFamily="34" charset="0"/>
                <a:cs typeface="Arial" pitchFamily="34" charset="0"/>
              </a:rPr>
              <a:t>Porównanie cen urządzeń do zastosowań „domowych” i przemysłowych </a:t>
            </a:r>
            <a:r>
              <a:rPr lang="pl-PL" b="1" u="sng" dirty="0">
                <a:latin typeface="Arial" pitchFamily="34" charset="0"/>
                <a:cs typeface="Arial" pitchFamily="34" charset="0"/>
              </a:rPr>
              <a:t>różnica ponad 52 zł netto</a:t>
            </a:r>
            <a:r>
              <a:rPr lang="pl-PL" dirty="0">
                <a:latin typeface="Arial" pitchFamily="34" charset="0"/>
                <a:cs typeface="Arial" pitchFamily="34" charset="0"/>
              </a:rPr>
              <a:t>!</a:t>
            </a:r>
          </a:p>
        </p:txBody>
      </p:sp>
      <p:pic>
        <p:nvPicPr>
          <p:cNvPr id="4" name="Picture 2" descr="http://napiecie.salama.pl/wp-content/uploads/2018/11/Siemens-5SY6116-6.jpg">
            <a:extLst>
              <a:ext uri="{FF2B5EF4-FFF2-40B4-BE49-F238E27FC236}">
                <a16:creationId xmlns:a16="http://schemas.microsoft.com/office/drawing/2014/main" id="{C9D3B07B-6F62-C06D-6AD3-96D68A7E79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53717" y="2430201"/>
            <a:ext cx="1494909" cy="3708000"/>
          </a:xfrm>
          <a:prstGeom prst="rect">
            <a:avLst/>
          </a:prstGeom>
          <a:noFill/>
        </p:spPr>
      </p:pic>
      <p:graphicFrame>
        <p:nvGraphicFramePr>
          <p:cNvPr id="5" name="Tabela 4">
            <a:extLst>
              <a:ext uri="{FF2B5EF4-FFF2-40B4-BE49-F238E27FC236}">
                <a16:creationId xmlns:a16="http://schemas.microsoft.com/office/drawing/2014/main" id="{82C48705-20FA-9E26-16E2-B1BD4BCA326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18605511"/>
              </p:ext>
            </p:extLst>
          </p:nvPr>
        </p:nvGraphicFramePr>
        <p:xfrm>
          <a:off x="3341176" y="3033861"/>
          <a:ext cx="5509647" cy="1737360"/>
        </p:xfrm>
        <a:graphic>
          <a:graphicData uri="http://schemas.openxmlformats.org/drawingml/2006/table">
            <a:tbl>
              <a:tblPr/>
              <a:tblGrid>
                <a:gridCol w="253204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88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88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pl-PL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Nazwa 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Cena netto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Nr katalogowy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pl-PL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Wyłącznik </a:t>
                      </a:r>
                      <a:r>
                        <a:rPr lang="pl-PL" dirty="0" err="1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nadprądowy</a:t>
                      </a:r>
                      <a:r>
                        <a:rPr lang="pl-PL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1P B 16 A 6 </a:t>
                      </a:r>
                      <a:r>
                        <a:rPr lang="pl-PL" dirty="0" err="1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kA</a:t>
                      </a:r>
                      <a:endParaRPr lang="pl-PL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74,70 zł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4B74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5SY6116-6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4B74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22,10 zł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4B74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5SL6116-6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4B74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l-PL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l-PL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6" name="Picture 2" descr="http://napiecie.salama.pl/wp-content/uploads/2018/11/Siemens-5SL6116-6.jpg">
            <a:extLst>
              <a:ext uri="{FF2B5EF4-FFF2-40B4-BE49-F238E27FC236}">
                <a16:creationId xmlns:a16="http://schemas.microsoft.com/office/drawing/2014/main" id="{3B9738C1-1F7D-1439-0101-B216F748F7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04626" y="2499944"/>
            <a:ext cx="1939854" cy="370797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906290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77719C-1F68-686C-F02C-5D6E0866AB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52A6C9A-23BF-879C-29B4-79B19101A16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5759" y="400468"/>
            <a:ext cx="11540691" cy="841191"/>
          </a:xfrm>
        </p:spPr>
        <p:txBody>
          <a:bodyPr>
            <a:normAutofit/>
          </a:bodyPr>
          <a:lstStyle/>
          <a:p>
            <a:r>
              <a:rPr lang="pl-PL" sz="4800" noProof="0" dirty="0">
                <a:latin typeface="+mn-lt"/>
              </a:rPr>
              <a:t>Cel szkolenia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6C446657-967A-A7AC-BA50-E9FE195291A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97835" y="1844111"/>
            <a:ext cx="10396330" cy="3169778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pl-PL" noProof="0" dirty="0">
                <a:effectLst/>
                <a:ea typeface="MS Mincho" panose="02020609040205080304" pitchFamily="49" charset="-128"/>
                <a:cs typeface="Times New Roman" panose="02020603050405020304" pitchFamily="18" charset="0"/>
              </a:rPr>
              <a:t>Zapewnienie uczestnikom wiedzy niezbędnej do bezpiecznego wykonywania prac związanych z planowaniem i wykonaniem oświetlenia zewnętrznego.</a:t>
            </a:r>
          </a:p>
          <a:p>
            <a:pPr>
              <a:lnSpc>
                <a:spcPct val="150000"/>
              </a:lnSpc>
            </a:pPr>
            <a:br>
              <a:rPr lang="pl-PL" noProof="0" dirty="0">
                <a:effectLst/>
                <a:ea typeface="MS Mincho" panose="02020609040205080304" pitchFamily="49" charset="-128"/>
                <a:cs typeface="Times New Roman" panose="02020603050405020304" pitchFamily="18" charset="0"/>
              </a:rPr>
            </a:br>
            <a:r>
              <a:rPr lang="pl-PL" noProof="0" dirty="0">
                <a:effectLst/>
                <a:ea typeface="MS Mincho" panose="02020609040205080304" pitchFamily="49" charset="-128"/>
                <a:cs typeface="Times New Roman" panose="02020603050405020304" pitchFamily="18" charset="0"/>
              </a:rPr>
              <a:t>Uświadomienie wymagań prawnych, technicznych i bezpieczeństwa związanych</a:t>
            </a:r>
            <a:br>
              <a:rPr lang="pl-PL" noProof="0" dirty="0">
                <a:effectLst/>
                <a:ea typeface="MS Mincho" panose="02020609040205080304" pitchFamily="49" charset="-128"/>
                <a:cs typeface="Times New Roman" panose="02020603050405020304" pitchFamily="18" charset="0"/>
              </a:rPr>
            </a:br>
            <a:r>
              <a:rPr lang="pl-PL" noProof="0" dirty="0">
                <a:effectLst/>
                <a:ea typeface="MS Mincho" panose="02020609040205080304" pitchFamily="49" charset="-128"/>
                <a:cs typeface="Times New Roman" panose="02020603050405020304" pitchFamily="18" charset="0"/>
              </a:rPr>
              <a:t>z pracą przy </a:t>
            </a:r>
            <a:r>
              <a:rPr lang="pl-PL" dirty="0">
                <a:ea typeface="MS Mincho" panose="02020609040205080304" pitchFamily="49" charset="-128"/>
                <a:cs typeface="Times New Roman" panose="02020603050405020304" pitchFamily="18" charset="0"/>
              </a:rPr>
              <a:t>planowaniu i wykonaniu oświetlenia zewnętrznego</a:t>
            </a:r>
            <a:r>
              <a:rPr lang="pl-PL" noProof="0" dirty="0">
                <a:effectLst/>
                <a:ea typeface="MS Mincho" panose="02020609040205080304" pitchFamily="49" charset="-128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2931286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62A9C7-3DC0-15E4-6952-505D2869AA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8A3CDA19-5A17-EC20-EE2C-6C5C57E3A8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25902" y="4859167"/>
            <a:ext cx="1600339" cy="1691787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261E2AAC-F628-773F-8032-9B4DF30B57B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5759" y="400468"/>
            <a:ext cx="11540691" cy="841191"/>
          </a:xfrm>
        </p:spPr>
        <p:txBody>
          <a:bodyPr>
            <a:normAutofit/>
          </a:bodyPr>
          <a:lstStyle/>
          <a:p>
            <a:r>
              <a:rPr lang="pl-PL" sz="4800" noProof="0" dirty="0">
                <a:latin typeface="+mn-lt"/>
              </a:rPr>
              <a:t>BHP - hełm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5E83E754-BBF5-B881-5D80-7CB32A1DB2F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65759" y="1500809"/>
            <a:ext cx="11540691" cy="4750904"/>
          </a:xfrm>
        </p:spPr>
        <p:txBody>
          <a:bodyPr>
            <a:normAutofit/>
          </a:bodyPr>
          <a:lstStyle/>
          <a:p>
            <a:pPr algn="l"/>
            <a:r>
              <a:rPr lang="pl-PL" dirty="0"/>
              <a:t>Hełmy dla elektryków do pracy na wysokości - wymagania i normy techniczne:</a:t>
            </a:r>
          </a:p>
          <a:p>
            <a:pPr algn="l"/>
            <a:endParaRPr lang="pl-PL" dirty="0"/>
          </a:p>
          <a:p>
            <a:pPr algn="l"/>
            <a:r>
              <a:rPr lang="pl-PL" b="1" dirty="0"/>
              <a:t>PN-EN 397:2025-07 -</a:t>
            </a:r>
            <a:r>
              <a:rPr lang="pl-PL" dirty="0"/>
              <a:t> hełmy przemysłowe (podstawowa ochrona).</a:t>
            </a:r>
          </a:p>
          <a:p>
            <a:pPr algn="l"/>
            <a:endParaRPr lang="pl-PL" b="1" dirty="0"/>
          </a:p>
          <a:p>
            <a:pPr algn="l"/>
            <a:r>
              <a:rPr lang="pl-PL" b="1" dirty="0"/>
              <a:t>PN-EN 12492:2012 </a:t>
            </a:r>
            <a:r>
              <a:rPr lang="pl-PL" dirty="0"/>
              <a:t>- hełmy alpinistyczne (dla prac na wysokości, np. z podnośnika, rusztowania).</a:t>
            </a:r>
          </a:p>
          <a:p>
            <a:pPr algn="l"/>
            <a:endParaRPr lang="pl-PL" b="1" dirty="0"/>
          </a:p>
          <a:p>
            <a:pPr algn="l"/>
            <a:r>
              <a:rPr lang="pl-PL" b="1" dirty="0"/>
              <a:t>PN-EN 50365:2024-10 </a:t>
            </a:r>
            <a:r>
              <a:rPr lang="pl-PL" dirty="0"/>
              <a:t>- dla hełmów elektroizolacyjnych do pracy pod napięciem </a:t>
            </a:r>
            <a:br>
              <a:rPr lang="pl-PL" dirty="0"/>
            </a:br>
            <a:r>
              <a:rPr lang="pl-PL" dirty="0"/>
              <a:t>(do 1000 V AC / 1500 V DC).</a:t>
            </a:r>
          </a:p>
        </p:txBody>
      </p:sp>
    </p:spTree>
    <p:extLst>
      <p:ext uri="{BB962C8B-B14F-4D97-AF65-F5344CB8AC3E}">
        <p14:creationId xmlns:p14="http://schemas.microsoft.com/office/powerpoint/2010/main" val="1926979530"/>
      </p:ext>
    </p:extLst>
  </p:cSld>
  <p:clrMapOvr>
    <a:masterClrMapping/>
  </p:clrMapOvr>
</p:sld>
</file>

<file path=ppt/slides/slide2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830998-38EB-12CA-6D15-D0F76F23AB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A808D02-CD22-C965-B378-DB6122380B8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9087" y="400468"/>
            <a:ext cx="11757363" cy="841191"/>
          </a:xfrm>
        </p:spPr>
        <p:txBody>
          <a:bodyPr>
            <a:normAutofit/>
          </a:bodyPr>
          <a:lstStyle/>
          <a:p>
            <a:r>
              <a:rPr lang="pl-PL" sz="4800" b="1" noProof="0" dirty="0">
                <a:latin typeface="+mn-lt"/>
              </a:rPr>
              <a:t>Zabezpieczenie przeciwprzepięciowe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3D8E6B0F-204C-870B-8ABB-2554F548551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15599" y="1441174"/>
            <a:ext cx="11290851" cy="4089951"/>
          </a:xfrm>
        </p:spPr>
        <p:txBody>
          <a:bodyPr>
            <a:noAutofit/>
          </a:bodyPr>
          <a:lstStyle/>
          <a:p>
            <a:pPr algn="l"/>
            <a:r>
              <a:rPr lang="pl-PL" sz="2100" dirty="0"/>
              <a:t>Latarnie uliczne ze względu na swoje wyeksponowane położenie są narażone na bliskie i bezpośrednie uderzenia pioruna oraz na przepięcia. Te zjawiska mogą powodować zmniejszenie natężenia światła lub też zniszczenie stateczników.</a:t>
            </a:r>
          </a:p>
          <a:p>
            <a:pPr algn="l"/>
            <a:r>
              <a:rPr lang="pl-PL" sz="2100" dirty="0"/>
              <a:t>Awaria, wyłączenia i wysokie koszty napraw przedłużają czas amortyzacji.</a:t>
            </a:r>
          </a:p>
          <a:p>
            <a:pPr algn="l"/>
            <a:r>
              <a:rPr lang="pl-PL" sz="2100" dirty="0"/>
              <a:t>W związku z tym należy zastosować odpowiednie urządzenie ochrony przeciwprzepięciowej (SPD - </a:t>
            </a:r>
            <a:r>
              <a:rPr lang="pl-PL" sz="2100" dirty="0" err="1"/>
              <a:t>Surge</a:t>
            </a:r>
            <a:r>
              <a:rPr lang="pl-PL" sz="2100" dirty="0"/>
              <a:t> </a:t>
            </a:r>
            <a:r>
              <a:rPr lang="pl-PL" sz="2100" dirty="0" err="1"/>
              <a:t>protective</a:t>
            </a:r>
            <a:r>
              <a:rPr lang="pl-PL" sz="2100" dirty="0"/>
              <a:t> </a:t>
            </a:r>
            <a:r>
              <a:rPr lang="pl-PL" sz="2100" dirty="0" err="1"/>
              <a:t>device</a:t>
            </a:r>
            <a:r>
              <a:rPr lang="pl-PL" sz="2100" dirty="0"/>
              <a:t>) zabezpieczające przed uszkodzeniami powodowanymi przez pioruny i przepięcia.</a:t>
            </a:r>
          </a:p>
          <a:p>
            <a:pPr algn="l"/>
            <a:r>
              <a:rPr lang="pl-PL" sz="2100" dirty="0"/>
              <a:t>IEC 60364 nakazuje ochronę ludzi, zwierząt gospodarskich i mienia przez przepięciami i piorunami. Zakres ochrony przed skutkami uderzeń pioruna można określić na podstawie analizy ryzyka zgodnie z normą ochrony odgromowej IEC/EN 62305. Od 2016 r. obowiązuje nowa norma PN-HD 60364-4-443 (IEC 60364-4-443), która zaleca ochronę przeciwprzepięciową co najmniej w miejscu wejścia instalacji zasilającej. Jeżeli ulice są zasilane elektrycznie z budynków, na wejściu do budynku musi być zrealizowane wyrównanie potencjałów z zastosowaniem odpowiednich urządzeń ochrony przeciwprzepięciowej.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3F1434F7-CD89-4411-82FA-060E16C43BAF}"/>
              </a:ext>
            </a:extLst>
          </p:cNvPr>
          <p:cNvSpPr txBox="1"/>
          <p:nvPr/>
        </p:nvSpPr>
        <p:spPr>
          <a:xfrm>
            <a:off x="149087" y="6457532"/>
            <a:ext cx="599329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/>
              <a:t>Źródło: OBO </a:t>
            </a:r>
            <a:r>
              <a:rPr lang="pl-PL" sz="1000" dirty="0" err="1"/>
              <a:t>Betterman</a:t>
            </a:r>
            <a:r>
              <a:rPr lang="pl-PL" sz="1000" dirty="0"/>
              <a:t> Ochrona odgromowa i przeciwprzepięciowa oświetlenia ulicznego LED</a:t>
            </a:r>
          </a:p>
        </p:txBody>
      </p:sp>
    </p:spTree>
    <p:extLst>
      <p:ext uri="{BB962C8B-B14F-4D97-AF65-F5344CB8AC3E}">
        <p14:creationId xmlns:p14="http://schemas.microsoft.com/office/powerpoint/2010/main" val="3899816112"/>
      </p:ext>
    </p:extLst>
  </p:cSld>
  <p:clrMapOvr>
    <a:masterClrMapping/>
  </p:clrMapOvr>
</p:sld>
</file>

<file path=ppt/slides/slide2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6A1297-1DF4-8770-223D-55266337AB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17A8C08-1E93-8532-7DE0-3E6DA754228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9087" y="400468"/>
            <a:ext cx="11757363" cy="841191"/>
          </a:xfrm>
        </p:spPr>
        <p:txBody>
          <a:bodyPr>
            <a:normAutofit/>
          </a:bodyPr>
          <a:lstStyle/>
          <a:p>
            <a:r>
              <a:rPr lang="pl-PL" sz="4800" b="1" noProof="0" dirty="0">
                <a:latin typeface="+mn-lt"/>
              </a:rPr>
              <a:t>Zabezpieczenie przeciwprzepięciowe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9CC2F3C8-EC34-89CF-F119-D76B6FB4264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15599" y="1441174"/>
            <a:ext cx="11290851" cy="4089951"/>
          </a:xfrm>
        </p:spPr>
        <p:txBody>
          <a:bodyPr>
            <a:noAutofit/>
          </a:bodyPr>
          <a:lstStyle/>
          <a:p>
            <a:pPr algn="l"/>
            <a:r>
              <a:rPr lang="pl-PL" dirty="0"/>
              <a:t>Urządzenia elektryczne kategorii I, np. elektroniczne stabilizatory lub sterowniki</a:t>
            </a:r>
          </a:p>
          <a:p>
            <a:pPr algn="l"/>
            <a:r>
              <a:rPr lang="pl-PL" dirty="0"/>
              <a:t>LED, należy zgodnie z PN-HD 60364-4-443 (IEC 60364-4-443) tabela 1 projektować</a:t>
            </a:r>
          </a:p>
          <a:p>
            <a:pPr algn="l"/>
            <a:r>
              <a:rPr lang="pl-PL" dirty="0"/>
              <a:t>z wytrzymałością udarową 1 500 V, a przy kategorii przepięć II z wytrzymałością</a:t>
            </a:r>
          </a:p>
          <a:p>
            <a:pPr algn="l"/>
            <a:r>
              <a:rPr lang="pl-PL" dirty="0"/>
              <a:t>2 500 V. Należy jednak pamiętać, że pioruny i procesy łączeniowe z</a:t>
            </a:r>
          </a:p>
          <a:p>
            <a:pPr algn="l"/>
            <a:r>
              <a:rPr lang="pl-PL" dirty="0"/>
              <a:t>reguły generują przepięcia wynoszące nawet kilkadziesiąt tysięcy V, wyraźnie</a:t>
            </a:r>
          </a:p>
          <a:p>
            <a:pPr algn="l"/>
            <a:r>
              <a:rPr lang="pl-PL" dirty="0"/>
              <a:t>przekraczające podane udarowe napięcia wytrzymywane. </a:t>
            </a:r>
          </a:p>
          <a:p>
            <a:pPr algn="l"/>
            <a:endParaRPr lang="pl-PL" b="1" u="sng" dirty="0"/>
          </a:p>
          <a:p>
            <a:r>
              <a:rPr lang="pl-PL" sz="3200" b="1" u="sng" dirty="0"/>
              <a:t>Nowoczesne oprawy oświetleniowe LED wymagają </a:t>
            </a:r>
            <a:br>
              <a:rPr lang="pl-PL" sz="3200" b="1" u="sng" dirty="0"/>
            </a:br>
            <a:r>
              <a:rPr lang="pl-PL" sz="3200" b="1" u="sng" dirty="0"/>
              <a:t>zewnętrznej ochrony przeciwprzepięciowej</a:t>
            </a:r>
            <a:r>
              <a:rPr lang="pl-PL" sz="3200" dirty="0"/>
              <a:t>.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3B0B5151-2730-CBC6-E5D2-6FACCB060266}"/>
              </a:ext>
            </a:extLst>
          </p:cNvPr>
          <p:cNvSpPr txBox="1"/>
          <p:nvPr/>
        </p:nvSpPr>
        <p:spPr>
          <a:xfrm>
            <a:off x="149087" y="6457532"/>
            <a:ext cx="599329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/>
              <a:t>Źródło: OBO </a:t>
            </a:r>
            <a:r>
              <a:rPr lang="pl-PL" sz="1000" dirty="0" err="1"/>
              <a:t>Betterman</a:t>
            </a:r>
            <a:r>
              <a:rPr lang="pl-PL" sz="1000" dirty="0"/>
              <a:t> Ochrona odgromowa i przeciwprzepięciowa oświetlenia ulicznego LED</a:t>
            </a:r>
          </a:p>
        </p:txBody>
      </p:sp>
    </p:spTree>
    <p:extLst>
      <p:ext uri="{BB962C8B-B14F-4D97-AF65-F5344CB8AC3E}">
        <p14:creationId xmlns:p14="http://schemas.microsoft.com/office/powerpoint/2010/main" val="1353115542"/>
      </p:ext>
    </p:extLst>
  </p:cSld>
  <p:clrMapOvr>
    <a:masterClrMapping/>
  </p:clrMapOvr>
</p:sld>
</file>

<file path=ppt/slides/slide2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5B2385-CC39-6AB6-2E76-341D2689B0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54C6C5D-3ACB-6F54-CEEC-63FC60F4FE7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9087" y="400468"/>
            <a:ext cx="11757363" cy="841191"/>
          </a:xfrm>
        </p:spPr>
        <p:txBody>
          <a:bodyPr>
            <a:normAutofit/>
          </a:bodyPr>
          <a:lstStyle/>
          <a:p>
            <a:r>
              <a:rPr lang="pl-PL" sz="4800" b="1" noProof="0" dirty="0">
                <a:latin typeface="+mn-lt"/>
              </a:rPr>
              <a:t>Zabezpieczenie przeciwprzepięciowe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3448C83A-E1FA-040B-1FB6-4056962F4A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15599" y="1441174"/>
            <a:ext cx="11290851" cy="4089951"/>
          </a:xfrm>
        </p:spPr>
        <p:txBody>
          <a:bodyPr>
            <a:noAutofit/>
          </a:bodyPr>
          <a:lstStyle/>
          <a:p>
            <a:pPr algn="l"/>
            <a:r>
              <a:rPr lang="pl-PL" dirty="0"/>
              <a:t>Miejsce instalacji ochrony odgromowej i przeciwprzepięciowej</a:t>
            </a:r>
          </a:p>
          <a:p>
            <a:pPr algn="l"/>
            <a:r>
              <a:rPr lang="pl-PL" dirty="0"/>
              <a:t>Ochrona przeciwprzepięciowa jest niezbędna do bezpiecznej pracy. Dla zapewnienia</a:t>
            </a:r>
          </a:p>
          <a:p>
            <a:pPr algn="l"/>
            <a:r>
              <a:rPr lang="pl-PL" dirty="0"/>
              <a:t>skutecznej ochrony decydujące jest, aby napięciowy poziom ochrony urządzenia ochrony przeciwprzepięciowej był niższy od wytrzymałości udarowej źródła światła i sterownika LED.</a:t>
            </a:r>
          </a:p>
          <a:p>
            <a:pPr algn="l"/>
            <a:endParaRPr lang="pl-PL" dirty="0"/>
          </a:p>
          <a:p>
            <a:pPr algn="l"/>
            <a:r>
              <a:rPr lang="pl-PL" dirty="0"/>
              <a:t>Urządzenia ochrony przeciwprzepięciowej muszą być zgodne z normą PN-EN 61643-11 (IEC/EN 61643-11) i mieć zdolność wielokrotnego odprowadzania, bez uszkodzenia, prądów udarowych wynoszących kilka tysięcy amperów.</a:t>
            </a:r>
          </a:p>
          <a:p>
            <a:pPr algn="l"/>
            <a:r>
              <a:rPr lang="pl-PL" dirty="0"/>
              <a:t>Zgodnie z powyższą normą </a:t>
            </a:r>
            <a:r>
              <a:rPr lang="pl-PL" b="1" u="sng" dirty="0"/>
              <a:t>każde urządzenie ochronne musi mieć zabezpieczenie</a:t>
            </a:r>
          </a:p>
          <a:p>
            <a:pPr algn="l"/>
            <a:r>
              <a:rPr lang="pl-PL" b="1" u="sng" dirty="0"/>
              <a:t>termiczne, które zadziała w razie uszkodzenia</a:t>
            </a:r>
            <a:r>
              <a:rPr lang="pl-PL" dirty="0"/>
              <a:t>.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F36AAB25-646B-156A-9E65-8740F070240C}"/>
              </a:ext>
            </a:extLst>
          </p:cNvPr>
          <p:cNvSpPr txBox="1"/>
          <p:nvPr/>
        </p:nvSpPr>
        <p:spPr>
          <a:xfrm>
            <a:off x="149087" y="6457532"/>
            <a:ext cx="599329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/>
              <a:t>Źródło: OBO </a:t>
            </a:r>
            <a:r>
              <a:rPr lang="pl-PL" sz="1000" dirty="0" err="1"/>
              <a:t>Betterman</a:t>
            </a:r>
            <a:r>
              <a:rPr lang="pl-PL" sz="1000" dirty="0"/>
              <a:t> Ochrona odgromowa i przeciwprzepięciowa oświetlenia ulicznego LED</a:t>
            </a:r>
          </a:p>
        </p:txBody>
      </p:sp>
    </p:spTree>
    <p:extLst>
      <p:ext uri="{BB962C8B-B14F-4D97-AF65-F5344CB8AC3E}">
        <p14:creationId xmlns:p14="http://schemas.microsoft.com/office/powerpoint/2010/main" val="1786564490"/>
      </p:ext>
    </p:extLst>
  </p:cSld>
  <p:clrMapOvr>
    <a:masterClrMapping/>
  </p:clrMapOvr>
</p:sld>
</file>

<file path=ppt/slides/slide2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9D0AA2-8074-54CE-4C85-A997B26D84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20DE8A3-6A39-9786-F00C-7B790D62A40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9087" y="400468"/>
            <a:ext cx="11757363" cy="841191"/>
          </a:xfrm>
        </p:spPr>
        <p:txBody>
          <a:bodyPr>
            <a:normAutofit/>
          </a:bodyPr>
          <a:lstStyle/>
          <a:p>
            <a:r>
              <a:rPr lang="pl-PL" sz="4800" b="1" noProof="0" dirty="0">
                <a:latin typeface="+mn-lt"/>
              </a:rPr>
              <a:t>Zabezpieczenie przeciwprzepięciowe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0B6B3F96-C5E6-8AA9-7FAA-0B32ABBD0D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15599" y="1729409"/>
            <a:ext cx="11290851" cy="3801716"/>
          </a:xfrm>
        </p:spPr>
        <p:txBody>
          <a:bodyPr>
            <a:noAutofit/>
          </a:bodyPr>
          <a:lstStyle/>
          <a:p>
            <a:pPr algn="l"/>
            <a:r>
              <a:rPr lang="pl-PL" dirty="0"/>
              <a:t>W normie dotyczącej opraw oświetleniowych PN-EN 60598-1 (IEC/EN 60598-1) Oprawy oświetleniowe – część 1: „Wymagania ogólne i badania“ w punkcie 4.32 zapisano: „Urządzenia ochrony przeciwprzepięciowej muszą być zgodne z IEC/EN 61643-11“</a:t>
            </a:r>
          </a:p>
          <a:p>
            <a:pPr algn="l"/>
            <a:endParaRPr lang="pl-PL" dirty="0"/>
          </a:p>
          <a:p>
            <a:pPr algn="l"/>
            <a:r>
              <a:rPr lang="pl-PL" dirty="0"/>
              <a:t>Skrzynka kablowa w podstawie masztu jest punktem zasilania dla oprawy oświetleniowej. Urządzenie ochrony przeciwprzepięciowej (SPD) chroni przed napięciami przejściowymi wywoływanymi przez uderzenia pioruna w przewód zasilający. Urządzenie SPD w skrzynkach kablowych w podstawie masztu jest łatwo dostępne, a jego montaż, konserwacja lub wymiana są nieskomplikowane.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8003B2DF-88BF-1DAC-A187-38FD77E1DE9E}"/>
              </a:ext>
            </a:extLst>
          </p:cNvPr>
          <p:cNvSpPr txBox="1"/>
          <p:nvPr/>
        </p:nvSpPr>
        <p:spPr>
          <a:xfrm>
            <a:off x="149087" y="6457532"/>
            <a:ext cx="599329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/>
              <a:t>Źródło: OBO </a:t>
            </a:r>
            <a:r>
              <a:rPr lang="pl-PL" sz="1000" dirty="0" err="1"/>
              <a:t>Betterman</a:t>
            </a:r>
            <a:r>
              <a:rPr lang="pl-PL" sz="1000" dirty="0"/>
              <a:t> Ochrona odgromowa i przeciwprzepięciowa oświetlenia ulicznego LED</a:t>
            </a:r>
          </a:p>
        </p:txBody>
      </p:sp>
    </p:spTree>
    <p:extLst>
      <p:ext uri="{BB962C8B-B14F-4D97-AF65-F5344CB8AC3E}">
        <p14:creationId xmlns:p14="http://schemas.microsoft.com/office/powerpoint/2010/main" val="2165143241"/>
      </p:ext>
    </p:extLst>
  </p:cSld>
  <p:clrMapOvr>
    <a:masterClrMapping/>
  </p:clrMapOvr>
</p:sld>
</file>

<file path=ppt/slides/slide2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511258-1E0E-96AC-73FD-F7CCF849F0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1B7A50B-D0E1-4DE6-031E-621254F407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9087" y="400468"/>
            <a:ext cx="11757363" cy="841191"/>
          </a:xfrm>
        </p:spPr>
        <p:txBody>
          <a:bodyPr>
            <a:normAutofit/>
          </a:bodyPr>
          <a:lstStyle/>
          <a:p>
            <a:r>
              <a:rPr lang="pl-PL" sz="4800" b="1" noProof="0" dirty="0">
                <a:latin typeface="+mn-lt"/>
              </a:rPr>
              <a:t>Zabezpieczenie przeciwprzepięciowe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63D73E0A-966D-4F94-3259-8B07E41749F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15599" y="1441174"/>
            <a:ext cx="11290851" cy="4089951"/>
          </a:xfrm>
        </p:spPr>
        <p:txBody>
          <a:bodyPr>
            <a:noAutofit/>
          </a:bodyPr>
          <a:lstStyle/>
          <a:p>
            <a:pPr algn="l"/>
            <a:r>
              <a:rPr lang="pl-PL" dirty="0"/>
              <a:t>Poszczególne lampy uliczne są zasilane z szafy sterowniczej lub z głównej rozdzielnicy ulicznej. Przepięcia z sieci zasilającej można w tym miejscu zatrzymywać, zanim dotrą do poszczególnych opraw oświetleniowych. Ochrona przeciwprzepięciowa będąca barierą w tych rozdzielnicach, jest rozsądną ekonomicznie inwestycją.</a:t>
            </a:r>
          </a:p>
          <a:p>
            <a:pPr algn="l"/>
            <a:r>
              <a:rPr lang="pl-PL" dirty="0"/>
              <a:t>Przy uderzeniu pioruna w maszt lampy duża część prądu pioruna płynie bezpośrednio</a:t>
            </a:r>
          </a:p>
          <a:p>
            <a:pPr algn="l"/>
            <a:r>
              <a:rPr lang="pl-PL" dirty="0"/>
              <a:t>do ziemi i generuje różnicę potencjałów w odniesieniu do kabla zasilającego.</a:t>
            </a:r>
          </a:p>
          <a:p>
            <a:pPr algn="l"/>
            <a:r>
              <a:rPr lang="pl-PL" dirty="0"/>
              <a:t>Bezpośrednie uderzenie pioruna można opanować tylko przy podwyższonych nakładach jak np. izolowane zwody odgromowe. Urządzenia ochrony przeciwprzepięciowej muszą realizować wyrównanie potencjałów w celu minimalizacji szkód.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0442BE9D-8866-83AA-69E2-1D4C1BFBE87A}"/>
              </a:ext>
            </a:extLst>
          </p:cNvPr>
          <p:cNvSpPr txBox="1"/>
          <p:nvPr/>
        </p:nvSpPr>
        <p:spPr>
          <a:xfrm>
            <a:off x="149087" y="6457532"/>
            <a:ext cx="599329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/>
              <a:t>Źródło: OBO </a:t>
            </a:r>
            <a:r>
              <a:rPr lang="pl-PL" sz="1000" dirty="0" err="1"/>
              <a:t>Betterman</a:t>
            </a:r>
            <a:r>
              <a:rPr lang="pl-PL" sz="1000" dirty="0"/>
              <a:t> Ochrona odgromowa i przeciwprzepięciowa oświetlenia ulicznego LED</a:t>
            </a:r>
          </a:p>
        </p:txBody>
      </p:sp>
    </p:spTree>
    <p:extLst>
      <p:ext uri="{BB962C8B-B14F-4D97-AF65-F5344CB8AC3E}">
        <p14:creationId xmlns:p14="http://schemas.microsoft.com/office/powerpoint/2010/main" val="1561107207"/>
      </p:ext>
    </p:extLst>
  </p:cSld>
  <p:clrMapOvr>
    <a:masterClrMapping/>
  </p:clrMapOvr>
</p:sld>
</file>

<file path=ppt/slides/slide2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84D984-2862-B875-B812-4D7DE1E2DD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D614A5F-3F07-834C-3872-309A020A5E1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9087" y="400468"/>
            <a:ext cx="11757363" cy="841191"/>
          </a:xfrm>
        </p:spPr>
        <p:txBody>
          <a:bodyPr>
            <a:normAutofit/>
          </a:bodyPr>
          <a:lstStyle/>
          <a:p>
            <a:r>
              <a:rPr lang="pl-PL" sz="4800" b="1" noProof="0" dirty="0">
                <a:latin typeface="+mn-lt"/>
              </a:rPr>
              <a:t>Zabezpieczenie przeciwprzepięciowe</a:t>
            </a: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098D64BF-AAB6-D810-8025-407A4DCD0B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9622" y="2042900"/>
            <a:ext cx="6545335" cy="3937554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04467668-6271-847E-B272-59BDC2725213}"/>
              </a:ext>
            </a:extLst>
          </p:cNvPr>
          <p:cNvSpPr txBox="1"/>
          <p:nvPr/>
        </p:nvSpPr>
        <p:spPr>
          <a:xfrm>
            <a:off x="7702826" y="2484783"/>
            <a:ext cx="4313583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Legenda:</a:t>
            </a:r>
          </a:p>
          <a:p>
            <a:r>
              <a:rPr lang="pl-PL" dirty="0"/>
              <a:t>1 Szafa sterownicza z elektroniką, ogranicznik przepięć Typ 1+2</a:t>
            </a:r>
          </a:p>
          <a:p>
            <a:r>
              <a:rPr lang="pl-PL" dirty="0"/>
              <a:t>2 Skrzynka przyłączeniowa w podstawie słupa, ogranicznik przepięć Typ 2+3 (zalecane miejsce montażu)</a:t>
            </a:r>
          </a:p>
          <a:p>
            <a:r>
              <a:rPr lang="pl-PL" dirty="0"/>
              <a:t>3 Oprawa lampy z systemem LED, ogranicznik przepięć Typ 2+3</a:t>
            </a:r>
          </a:p>
          <a:p>
            <a:r>
              <a:rPr lang="pl-PL" dirty="0"/>
              <a:t>4 Przewód uziemiający nieizolowany</a:t>
            </a:r>
          </a:p>
          <a:p>
            <a:r>
              <a:rPr lang="pl-PL" dirty="0"/>
              <a:t>5 Przewód zasilający</a:t>
            </a: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F91A0339-37AC-6F7E-B781-496D2DD04DCF}"/>
              </a:ext>
            </a:extLst>
          </p:cNvPr>
          <p:cNvSpPr txBox="1"/>
          <p:nvPr/>
        </p:nvSpPr>
        <p:spPr>
          <a:xfrm>
            <a:off x="149087" y="6457532"/>
            <a:ext cx="599329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/>
              <a:t>Źródło: OBO </a:t>
            </a:r>
            <a:r>
              <a:rPr lang="pl-PL" sz="1000" dirty="0" err="1"/>
              <a:t>Betterman</a:t>
            </a:r>
            <a:r>
              <a:rPr lang="pl-PL" sz="1000" dirty="0"/>
              <a:t> Ochrona odgromowa i przeciwprzepięciowa oświetlenia ulicznego LED</a:t>
            </a:r>
          </a:p>
        </p:txBody>
      </p:sp>
    </p:spTree>
    <p:extLst>
      <p:ext uri="{BB962C8B-B14F-4D97-AF65-F5344CB8AC3E}">
        <p14:creationId xmlns:p14="http://schemas.microsoft.com/office/powerpoint/2010/main" val="1474913828"/>
      </p:ext>
    </p:extLst>
  </p:cSld>
  <p:clrMapOvr>
    <a:masterClrMapping/>
  </p:clrMapOvr>
</p:sld>
</file>

<file path=ppt/slides/slide2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E1E47E-A552-3D6F-95AC-743970E12C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237E9FC-2B11-7B6C-BC87-2B9FAC5B23D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9087" y="400468"/>
            <a:ext cx="11757363" cy="841191"/>
          </a:xfrm>
        </p:spPr>
        <p:txBody>
          <a:bodyPr>
            <a:normAutofit/>
          </a:bodyPr>
          <a:lstStyle/>
          <a:p>
            <a:r>
              <a:rPr lang="pl-PL" sz="4800" b="1" noProof="0" dirty="0">
                <a:latin typeface="+mn-lt"/>
              </a:rPr>
              <a:t>Zabezpieczenie przeciwprzepięciowe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8DB5B79A-2037-16D3-C131-25557DAB283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15599" y="1987826"/>
            <a:ext cx="11290851" cy="3543299"/>
          </a:xfrm>
        </p:spPr>
        <p:txBody>
          <a:bodyPr>
            <a:noAutofit/>
          </a:bodyPr>
          <a:lstStyle/>
          <a:p>
            <a:pPr algn="l"/>
            <a:r>
              <a:rPr lang="pl-PL" dirty="0"/>
              <a:t>Uderzenie pioruna generuje w promieniu do 1,5 km przepięcie, które przewodem zasilającym trafia do oświetlenia (rysunek 4). Te przepięcia mogą powodować zniszczenie podzespołów elektronicznych. W celu minimalizacji szkód urządzenia ochrony przeciwprzepięciowej muszą skutecznie wyrównać potencjał.</a:t>
            </a:r>
          </a:p>
          <a:p>
            <a:pPr algn="l"/>
            <a:endParaRPr lang="pl-PL" dirty="0"/>
          </a:p>
          <a:p>
            <a:pPr algn="l"/>
            <a:r>
              <a:rPr lang="pl-PL" dirty="0"/>
              <a:t>Indukcje wywoływane przez bliskie uderzenia pioruna są w znacznym stopniu minimalizowane przez metalowy maszt i metalową obudowę. Urządzenie ochrony przeciwprzepięciowej w komorze przyłączeniowej masztu jest w tym przypadku łatwo dostępne i może być łatwo kontrolowane.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50BA1483-8610-6367-DFDF-4811A7407691}"/>
              </a:ext>
            </a:extLst>
          </p:cNvPr>
          <p:cNvSpPr txBox="1"/>
          <p:nvPr/>
        </p:nvSpPr>
        <p:spPr>
          <a:xfrm>
            <a:off x="149087" y="6457532"/>
            <a:ext cx="599329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/>
              <a:t>Źródło: OBO </a:t>
            </a:r>
            <a:r>
              <a:rPr lang="pl-PL" sz="1000" dirty="0" err="1"/>
              <a:t>Betterman</a:t>
            </a:r>
            <a:r>
              <a:rPr lang="pl-PL" sz="1000" dirty="0"/>
              <a:t> Ochrona odgromowa i przeciwprzepięciowa oświetlenia ulicznego LED</a:t>
            </a:r>
          </a:p>
        </p:txBody>
      </p:sp>
    </p:spTree>
    <p:extLst>
      <p:ext uri="{BB962C8B-B14F-4D97-AF65-F5344CB8AC3E}">
        <p14:creationId xmlns:p14="http://schemas.microsoft.com/office/powerpoint/2010/main" val="4109599783"/>
      </p:ext>
    </p:extLst>
  </p:cSld>
  <p:clrMapOvr>
    <a:masterClrMapping/>
  </p:clrMapOvr>
</p:sld>
</file>

<file path=ppt/slides/slide2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3C4169-7807-887A-8959-384117CC34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63E76AF-F56E-28D9-1828-72662F4CAC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9087" y="400468"/>
            <a:ext cx="11757363" cy="841191"/>
          </a:xfrm>
        </p:spPr>
        <p:txBody>
          <a:bodyPr>
            <a:normAutofit/>
          </a:bodyPr>
          <a:lstStyle/>
          <a:p>
            <a:r>
              <a:rPr lang="pl-PL" sz="4800" b="1" noProof="0" dirty="0">
                <a:latin typeface="+mn-lt"/>
              </a:rPr>
              <a:t>Zabezpieczenie przeciwprzepięciowe</a:t>
            </a: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DC1DC12B-6C05-6470-BEE3-EBAC4FC86D53}"/>
              </a:ext>
            </a:extLst>
          </p:cNvPr>
          <p:cNvSpPr txBox="1"/>
          <p:nvPr/>
        </p:nvSpPr>
        <p:spPr>
          <a:xfrm>
            <a:off x="7702826" y="2484783"/>
            <a:ext cx="4313583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Legenda:</a:t>
            </a:r>
          </a:p>
          <a:p>
            <a:r>
              <a:rPr lang="pl-PL" dirty="0"/>
              <a:t>1 Szafa sterownicza </a:t>
            </a:r>
            <a:r>
              <a:rPr lang="pl-PL" dirty="0" err="1"/>
              <a:t>zelektroniką</a:t>
            </a:r>
            <a:r>
              <a:rPr lang="pl-PL" dirty="0"/>
              <a:t>, ogranicznik przepięć Typ 2</a:t>
            </a:r>
          </a:p>
          <a:p>
            <a:r>
              <a:rPr lang="pl-PL" dirty="0"/>
              <a:t>2 Skrzynka przyłączeniowa w podstawie słupa, ogranicznik przepięć Typ 2+3 (zalecane miejsce montażu)</a:t>
            </a:r>
          </a:p>
          <a:p>
            <a:r>
              <a:rPr lang="pl-PL" dirty="0"/>
              <a:t>3 Oprawa lampy z systemem LED, ogranicznik przepięć Typ 2+3</a:t>
            </a:r>
          </a:p>
          <a:p>
            <a:r>
              <a:rPr lang="pl-PL" dirty="0"/>
              <a:t>4 Przewód uziemiający nieizolowany</a:t>
            </a:r>
          </a:p>
          <a:p>
            <a:r>
              <a:rPr lang="pl-PL" dirty="0"/>
              <a:t>5 Przewód zasilający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A6530E00-0285-A94A-923A-B532F56CDD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459" y="2122250"/>
            <a:ext cx="6380103" cy="3861107"/>
          </a:xfrm>
          <a:prstGeom prst="rect">
            <a:avLst/>
          </a:prstGeom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6316BF9A-77AD-2B18-6C0F-01390329C757}"/>
              </a:ext>
            </a:extLst>
          </p:cNvPr>
          <p:cNvSpPr txBox="1"/>
          <p:nvPr/>
        </p:nvSpPr>
        <p:spPr>
          <a:xfrm>
            <a:off x="149087" y="6457532"/>
            <a:ext cx="599329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/>
              <a:t>Źródło: OBO </a:t>
            </a:r>
            <a:r>
              <a:rPr lang="pl-PL" sz="1000" dirty="0" err="1"/>
              <a:t>Betterman</a:t>
            </a:r>
            <a:r>
              <a:rPr lang="pl-PL" sz="1000" dirty="0"/>
              <a:t> Ochrona odgromowa i przeciwprzepięciowa oświetlenia ulicznego LED</a:t>
            </a:r>
          </a:p>
        </p:txBody>
      </p:sp>
    </p:spTree>
    <p:extLst>
      <p:ext uri="{BB962C8B-B14F-4D97-AF65-F5344CB8AC3E}">
        <p14:creationId xmlns:p14="http://schemas.microsoft.com/office/powerpoint/2010/main" val="1196016485"/>
      </p:ext>
    </p:extLst>
  </p:cSld>
  <p:clrMapOvr>
    <a:masterClrMapping/>
  </p:clrMapOvr>
</p:sld>
</file>

<file path=ppt/slides/slide2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9B4733-E0EC-1B3A-09F4-7A753CF1C6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1749546-53D8-9D33-E163-ECBF021AA5D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9087" y="400468"/>
            <a:ext cx="11757363" cy="841191"/>
          </a:xfrm>
        </p:spPr>
        <p:txBody>
          <a:bodyPr>
            <a:normAutofit/>
          </a:bodyPr>
          <a:lstStyle/>
          <a:p>
            <a:r>
              <a:rPr lang="pl-PL" sz="4800" b="1" noProof="0" dirty="0">
                <a:latin typeface="+mn-lt"/>
              </a:rPr>
              <a:t>Zabezpieczenie przeciwprzepięciowe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F01550A2-1CC9-9F1C-697C-BBFC0A20DBD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15599" y="1441174"/>
            <a:ext cx="11290851" cy="4089951"/>
          </a:xfrm>
        </p:spPr>
        <p:txBody>
          <a:bodyPr>
            <a:noAutofit/>
          </a:bodyPr>
          <a:lstStyle/>
          <a:p>
            <a:pPr algn="l"/>
            <a:r>
              <a:rPr lang="pl-PL" dirty="0"/>
              <a:t>Urządzenie ochrony przeciwprzepięciowej ÜSM-LED-20-230/1P + PE może</a:t>
            </a:r>
          </a:p>
          <a:p>
            <a:pPr algn="l"/>
            <a:r>
              <a:rPr lang="pl-PL" dirty="0"/>
              <a:t>być instalowane szeregowo lub </a:t>
            </a:r>
            <a:r>
              <a:rPr lang="pl-PL" dirty="0" err="1"/>
              <a:t>równolegledo</a:t>
            </a:r>
            <a:r>
              <a:rPr lang="pl-PL" dirty="0"/>
              <a:t> opraw oświetleniowych. Dzięki</a:t>
            </a:r>
          </a:p>
          <a:p>
            <a:pPr algn="l"/>
            <a:r>
              <a:rPr lang="pl-PL" dirty="0"/>
              <a:t>różnym układom można maksymalizować odporność na przepięcia (podłączenie</a:t>
            </a:r>
          </a:p>
          <a:p>
            <a:pPr algn="l"/>
            <a:r>
              <a:rPr lang="pl-PL" dirty="0"/>
              <a:t>równoległe) lub w razie uszkodzenia odłączyć oprawę oświetleniową (podłączenie</a:t>
            </a:r>
          </a:p>
          <a:p>
            <a:pPr algn="l"/>
            <a:r>
              <a:rPr lang="pl-PL" dirty="0"/>
              <a:t>szeregowe).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8AC79137-8CA8-D3F8-0BF8-87C46B58F421}"/>
              </a:ext>
            </a:extLst>
          </p:cNvPr>
          <p:cNvSpPr txBox="1"/>
          <p:nvPr/>
        </p:nvSpPr>
        <p:spPr>
          <a:xfrm>
            <a:off x="149087" y="6457532"/>
            <a:ext cx="599329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/>
              <a:t>Źródło: OBO </a:t>
            </a:r>
            <a:r>
              <a:rPr lang="pl-PL" sz="1000" dirty="0" err="1"/>
              <a:t>Betterman</a:t>
            </a:r>
            <a:r>
              <a:rPr lang="pl-PL" sz="1000" dirty="0"/>
              <a:t> Ochrona odgromowa i przeciwprzepięciowa oświetlenia ulicznego LED</a:t>
            </a:r>
          </a:p>
        </p:txBody>
      </p:sp>
    </p:spTree>
    <p:extLst>
      <p:ext uri="{BB962C8B-B14F-4D97-AF65-F5344CB8AC3E}">
        <p14:creationId xmlns:p14="http://schemas.microsoft.com/office/powerpoint/2010/main" val="12143847"/>
      </p:ext>
    </p:extLst>
  </p:cSld>
  <p:clrMapOvr>
    <a:masterClrMapping/>
  </p:clrMapOvr>
</p:sld>
</file>

<file path=ppt/slides/slide2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FE50DB-516F-5FE0-2C7E-D4E9A6F3EB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BF63D9F-56DE-B6DD-3005-9D4AAAD7BC2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9087" y="400468"/>
            <a:ext cx="11757363" cy="841191"/>
          </a:xfrm>
        </p:spPr>
        <p:txBody>
          <a:bodyPr>
            <a:normAutofit/>
          </a:bodyPr>
          <a:lstStyle/>
          <a:p>
            <a:r>
              <a:rPr lang="pl-PL" sz="4800" b="1" noProof="0" dirty="0">
                <a:latin typeface="+mn-lt"/>
              </a:rPr>
              <a:t>Zabezpieczenie przeciwprzepięciowe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9298317A-5773-1EFA-3ABF-ECBA4B0379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228" y="1429402"/>
            <a:ext cx="3962743" cy="2537680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FBCEDCC7-46C4-5819-A143-58F1043FFC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37398" y="1429402"/>
            <a:ext cx="3901778" cy="2591025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5CD6DE9D-5895-870C-E20B-4F3B0BCE8151}"/>
              </a:ext>
            </a:extLst>
          </p:cNvPr>
          <p:cNvSpPr txBox="1"/>
          <p:nvPr/>
        </p:nvSpPr>
        <p:spPr>
          <a:xfrm>
            <a:off x="546651" y="4473643"/>
            <a:ext cx="463163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l-PL" dirty="0"/>
              <a:t>W czasie uszkodzenia: Dioda na ograniczniku przepięć ÜSM-LED-20-230/1P + PE gaśnie. Ogranicznik przepięć jest odłączony. Oprawa LED świeci w dalszym ciągu bez ochrony.</a:t>
            </a: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79106F72-4853-E6DA-CE5C-3174DE7CA7EC}"/>
              </a:ext>
            </a:extLst>
          </p:cNvPr>
          <p:cNvSpPr txBox="1"/>
          <p:nvPr/>
        </p:nvSpPr>
        <p:spPr>
          <a:xfrm>
            <a:off x="6361043" y="4473643"/>
            <a:ext cx="528430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l-PL" dirty="0"/>
              <a:t>W czasie uszkodzenia: Dioda na ograniczniku przepięć ÜSM-LED-20-230/1P + PE gaśnie. Ogranicznik przepięć i obwód prądowy (L') są odłączone. Uszkodzenie</a:t>
            </a:r>
          </a:p>
          <a:p>
            <a:pPr algn="just"/>
            <a:r>
              <a:rPr lang="pl-PL" dirty="0"/>
              <a:t>jest dodatkowo sygnalizowane przez zgaśnięcie oprawy oświetleniowej.</a:t>
            </a:r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9F2C40C1-6333-E384-1633-925665BFA7D2}"/>
              </a:ext>
            </a:extLst>
          </p:cNvPr>
          <p:cNvSpPr txBox="1"/>
          <p:nvPr/>
        </p:nvSpPr>
        <p:spPr>
          <a:xfrm>
            <a:off x="149087" y="6457532"/>
            <a:ext cx="599329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/>
              <a:t>Źródło: OBO </a:t>
            </a:r>
            <a:r>
              <a:rPr lang="pl-PL" sz="1000" dirty="0" err="1"/>
              <a:t>Betterman</a:t>
            </a:r>
            <a:r>
              <a:rPr lang="pl-PL" sz="1000" dirty="0"/>
              <a:t> Ochrona odgromowa i przeciwprzepięciowa oświetlenia ulicznego LED</a:t>
            </a:r>
          </a:p>
        </p:txBody>
      </p:sp>
    </p:spTree>
    <p:extLst>
      <p:ext uri="{BB962C8B-B14F-4D97-AF65-F5344CB8AC3E}">
        <p14:creationId xmlns:p14="http://schemas.microsoft.com/office/powerpoint/2010/main" val="55037267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C32717-7B96-D486-449F-D7EBC346A1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CAB02F3A-3CE8-43C3-3D25-BB5F97F72B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25902" y="4859167"/>
            <a:ext cx="1600339" cy="1691787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EBE82594-E225-A2CC-FD4C-8CC7ED26B11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5759" y="400468"/>
            <a:ext cx="11540691" cy="841191"/>
          </a:xfrm>
        </p:spPr>
        <p:txBody>
          <a:bodyPr>
            <a:normAutofit/>
          </a:bodyPr>
          <a:lstStyle/>
          <a:p>
            <a:r>
              <a:rPr lang="pl-PL" sz="4800" noProof="0" dirty="0">
                <a:latin typeface="+mn-lt"/>
              </a:rPr>
              <a:t>BHP - hełm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823F0BA8-6568-19BB-8348-63601E8A4E4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65759" y="1739347"/>
            <a:ext cx="11610893" cy="4512365"/>
          </a:xfrm>
        </p:spPr>
        <p:txBody>
          <a:bodyPr>
            <a:normAutofit/>
          </a:bodyPr>
          <a:lstStyle/>
          <a:p>
            <a:pPr algn="l"/>
            <a:r>
              <a:rPr lang="pl-PL" dirty="0"/>
              <a:t>Ochrona przed porażeniem elektrycznym i zabezpieczenie głowy przed niebezpieczeństwem przewodzenia elektrycznego - wymagania: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pl-PL" dirty="0"/>
              <a:t>Wszystkie hełmy muszą również spełniać wymagania normy EN 397.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pl-PL" dirty="0"/>
              <a:t>Ochrona przed napięciem zmiennym do 1000 V (AC) lub napięciem stałym do 1500 V (DC)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pl-PL" dirty="0"/>
              <a:t>Hełmy izolacyjne nie mogą zawierać żadnych elementów przewodzących prąd elektryczny.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pl-PL" dirty="0"/>
              <a:t>Otwory wentylacyjne (jeśli są obecne) nie mogą przypadkowo wejść w kontakt z częściami znajdującymi się pod napięciem.</a:t>
            </a:r>
          </a:p>
        </p:txBody>
      </p:sp>
    </p:spTree>
    <p:extLst>
      <p:ext uri="{BB962C8B-B14F-4D97-AF65-F5344CB8AC3E}">
        <p14:creationId xmlns:p14="http://schemas.microsoft.com/office/powerpoint/2010/main" val="2503561363"/>
      </p:ext>
    </p:extLst>
  </p:cSld>
  <p:clrMapOvr>
    <a:masterClrMapping/>
  </p:clrMapOvr>
</p:sld>
</file>

<file path=ppt/slides/slide2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77A61E-1A8D-7512-0EAA-98AFA04B7D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8BC70A9-0F0D-70A7-5376-E241CBF5946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9087" y="400468"/>
            <a:ext cx="11757363" cy="841191"/>
          </a:xfrm>
        </p:spPr>
        <p:txBody>
          <a:bodyPr>
            <a:normAutofit/>
          </a:bodyPr>
          <a:lstStyle/>
          <a:p>
            <a:r>
              <a:rPr lang="pl-PL" sz="4800" b="1" noProof="0" dirty="0">
                <a:latin typeface="+mn-lt"/>
              </a:rPr>
              <a:t>Zabezpieczenie przeciwprzepięciowe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D04F902A-1FDF-29BE-44C1-FBA3D2748F3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15599" y="1441174"/>
            <a:ext cx="11290851" cy="4089951"/>
          </a:xfrm>
        </p:spPr>
        <p:txBody>
          <a:bodyPr>
            <a:noAutofit/>
          </a:bodyPr>
          <a:lstStyle/>
          <a:p>
            <a:pPr algn="l"/>
            <a:r>
              <a:rPr lang="pl-PL" dirty="0"/>
              <a:t>Urządzenia ochrony przeciwprzepięciowej podłączane przed oprawami LED</a:t>
            </a:r>
          </a:p>
          <a:p>
            <a:pPr algn="l"/>
            <a:r>
              <a:rPr lang="pl-PL" dirty="0"/>
              <a:t>stanowią pewną barierę chroniącą przed przepięciami.</a:t>
            </a:r>
          </a:p>
          <a:p>
            <a:pPr algn="l"/>
            <a:r>
              <a:rPr lang="pl-PL" dirty="0"/>
              <a:t>Stosowanie opraw oświetleniowych LED pozwala zaoszczędzić olbrzymie koszty</a:t>
            </a:r>
          </a:p>
          <a:p>
            <a:pPr algn="l"/>
            <a:r>
              <a:rPr lang="pl-PL" dirty="0"/>
              <a:t>energii. Jednak zwrot z inwestycji, może znacznie się opóźnić ze względu</a:t>
            </a:r>
          </a:p>
          <a:p>
            <a:pPr algn="l"/>
            <a:r>
              <a:rPr lang="pl-PL" dirty="0"/>
              <a:t>na przedwczesną awarię spowodowaną przepięciami. Dzięki stosowaniu odpowiednich</a:t>
            </a:r>
          </a:p>
          <a:p>
            <a:pPr algn="l"/>
            <a:r>
              <a:rPr lang="pl-PL" dirty="0" err="1"/>
              <a:t>urządzen</a:t>
            </a:r>
            <a:r>
              <a:rPr lang="pl-PL" dirty="0"/>
              <a:t> ochronnych, można skutecznie obniżać koszty prac konserwacyjnych,</a:t>
            </a:r>
          </a:p>
          <a:p>
            <a:pPr algn="l"/>
            <a:r>
              <a:rPr lang="pl-PL" dirty="0"/>
              <a:t>chronić żywotność, ciągłość działania a w efekcie inwestycję.</a:t>
            </a:r>
          </a:p>
          <a:p>
            <a:pPr algn="l"/>
            <a:r>
              <a:rPr lang="pl-PL" dirty="0"/>
              <a:t>Urządzenia ochrony przeciwprzepięciowej (SPD) w centralnej rozdzielnicy</a:t>
            </a:r>
          </a:p>
          <a:p>
            <a:pPr algn="l"/>
            <a:r>
              <a:rPr lang="pl-PL" dirty="0"/>
              <a:t>ulicznej lub w szafie sterowniczej i w słupowej skrzynce przyłączeniowej zapewniają</a:t>
            </a:r>
          </a:p>
          <a:p>
            <a:pPr algn="l"/>
            <a:r>
              <a:rPr lang="pl-PL" dirty="0"/>
              <a:t>skuteczną ochronę przed przepięciami.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5D15E3E8-7C13-408E-8902-25C00B5457B2}"/>
              </a:ext>
            </a:extLst>
          </p:cNvPr>
          <p:cNvSpPr txBox="1"/>
          <p:nvPr/>
        </p:nvSpPr>
        <p:spPr>
          <a:xfrm>
            <a:off x="149087" y="6457532"/>
            <a:ext cx="599329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/>
              <a:t>Źródło: OBO </a:t>
            </a:r>
            <a:r>
              <a:rPr lang="pl-PL" sz="1000" dirty="0" err="1"/>
              <a:t>Betterman</a:t>
            </a:r>
            <a:r>
              <a:rPr lang="pl-PL" sz="1000" dirty="0"/>
              <a:t> Ochrona odgromowa i przeciwprzepięciowa oświetlenia ulicznego LED</a:t>
            </a:r>
          </a:p>
        </p:txBody>
      </p:sp>
    </p:spTree>
    <p:extLst>
      <p:ext uri="{BB962C8B-B14F-4D97-AF65-F5344CB8AC3E}">
        <p14:creationId xmlns:p14="http://schemas.microsoft.com/office/powerpoint/2010/main" val="1592099256"/>
      </p:ext>
    </p:extLst>
  </p:cSld>
  <p:clrMapOvr>
    <a:masterClrMapping/>
  </p:clrMapOvr>
</p:sld>
</file>

<file path=ppt/slides/slide2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927C6E-0726-E85C-0267-F9142804FB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46F7C17-B2C1-3554-9326-CB7116F511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9087" y="400468"/>
            <a:ext cx="11757363" cy="1229549"/>
          </a:xfrm>
        </p:spPr>
        <p:txBody>
          <a:bodyPr>
            <a:normAutofit fontScale="90000"/>
          </a:bodyPr>
          <a:lstStyle/>
          <a:p>
            <a:r>
              <a:rPr lang="pl-PL" sz="4800" b="1" dirty="0">
                <a:latin typeface="+mn-lt"/>
              </a:rPr>
              <a:t>Dlaczego nie wolno mieszać opraw LED </a:t>
            </a:r>
            <a:br>
              <a:rPr lang="pl-PL" sz="4800" b="1" dirty="0">
                <a:latin typeface="+mn-lt"/>
              </a:rPr>
            </a:br>
            <a:r>
              <a:rPr lang="pl-PL" sz="4800" b="1" dirty="0">
                <a:latin typeface="+mn-lt"/>
              </a:rPr>
              <a:t>z wyładowczymi w jednym obwodzie?</a:t>
            </a:r>
            <a:endParaRPr lang="pl-PL" sz="4800" b="1" noProof="0" dirty="0">
              <a:latin typeface="+mn-lt"/>
            </a:endParaRP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C5C82CC1-D6F2-D79B-D4B9-6F83870CD9F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15599" y="1958008"/>
            <a:ext cx="11290851" cy="4094921"/>
          </a:xfrm>
        </p:spPr>
        <p:txBody>
          <a:bodyPr>
            <a:noAutofit/>
          </a:bodyPr>
          <a:lstStyle/>
          <a:p>
            <a:pPr algn="l"/>
            <a:r>
              <a:rPr lang="pl-PL" dirty="0"/>
              <a:t>Z życia wzięte </a:t>
            </a:r>
          </a:p>
          <a:p>
            <a:pPr algn="l"/>
            <a:r>
              <a:rPr lang="pl-PL" dirty="0"/>
              <a:t>Jedna linia zasilająca – część opraw LED, część sodowych</a:t>
            </a:r>
          </a:p>
          <a:p>
            <a:pPr algn="l"/>
            <a:r>
              <a:rPr lang="pl-PL" dirty="0"/>
              <a:t>Wyładowcze źródła światła (sodowe, rtęciowe, </a:t>
            </a:r>
            <a:r>
              <a:rPr lang="pl-PL" dirty="0" err="1"/>
              <a:t>metahalogenkowe</a:t>
            </a:r>
            <a:r>
              <a:rPr lang="pl-PL" dirty="0"/>
              <a:t>) wymagają specjalnych układów zapłonowych i stabilizujących (stateczników), które podczas pracy generują przepięcia – krótkotrwałe skoki napięcia.</a:t>
            </a:r>
          </a:p>
          <a:p>
            <a:pPr algn="l"/>
            <a:endParaRPr lang="pl-PL" dirty="0"/>
          </a:p>
          <a:p>
            <a:pPr algn="l"/>
            <a:r>
              <a:rPr lang="pl-PL" dirty="0"/>
              <a:t>Co się dzieje, gdy LED-y są podłączone razem z wyładowczymi?</a:t>
            </a:r>
          </a:p>
          <a:p>
            <a:pPr algn="l"/>
            <a:r>
              <a:rPr lang="pl-PL" dirty="0"/>
              <a:t>Zasilacze LED są wrażliwe na przepięcia – nie są projektowane do pracy w środowisku z zakłóceniami generowanymi przez układy zapłonowe lamp wyładowczych.</a:t>
            </a:r>
          </a:p>
        </p:txBody>
      </p:sp>
    </p:spTree>
    <p:extLst>
      <p:ext uri="{BB962C8B-B14F-4D97-AF65-F5344CB8AC3E}">
        <p14:creationId xmlns:p14="http://schemas.microsoft.com/office/powerpoint/2010/main" val="461335513"/>
      </p:ext>
    </p:extLst>
  </p:cSld>
  <p:clrMapOvr>
    <a:masterClrMapping/>
  </p:clrMapOvr>
</p:sld>
</file>

<file path=ppt/slides/slide2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332C04-A2A0-A151-1B17-925300DA87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38E9E34-26C4-C2F2-FC2C-6A0289B51B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9087" y="400468"/>
            <a:ext cx="11757363" cy="1229549"/>
          </a:xfrm>
        </p:spPr>
        <p:txBody>
          <a:bodyPr>
            <a:normAutofit fontScale="90000"/>
          </a:bodyPr>
          <a:lstStyle/>
          <a:p>
            <a:r>
              <a:rPr lang="pl-PL" sz="4800" b="1" dirty="0">
                <a:latin typeface="+mn-lt"/>
              </a:rPr>
              <a:t>Dlaczego nie wolno mieszać opraw LED </a:t>
            </a:r>
            <a:br>
              <a:rPr lang="pl-PL" sz="4800" b="1" dirty="0">
                <a:latin typeface="+mn-lt"/>
              </a:rPr>
            </a:br>
            <a:r>
              <a:rPr lang="pl-PL" sz="4800" b="1" dirty="0">
                <a:latin typeface="+mn-lt"/>
              </a:rPr>
              <a:t>z wyładowczymi w jednym obwodzie?</a:t>
            </a:r>
            <a:endParaRPr lang="pl-PL" sz="4800" b="1" noProof="0" dirty="0">
              <a:latin typeface="+mn-lt"/>
            </a:endParaRP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581CA89F-22B4-32FD-D4A8-01D9392471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15599" y="1958008"/>
            <a:ext cx="11290851" cy="4094921"/>
          </a:xfrm>
        </p:spPr>
        <p:txBody>
          <a:bodyPr>
            <a:noAutofit/>
          </a:bodyPr>
          <a:lstStyle/>
          <a:p>
            <a:pPr algn="l"/>
            <a:r>
              <a:rPr lang="pl-PL" dirty="0"/>
              <a:t>Przepięcia mogą: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pl-PL" sz="2400" dirty="0"/>
              <a:t>uszkodzić elektronikę zasilacza LED (np. kondensatory, układy scalone),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pl-PL" sz="2400" dirty="0"/>
              <a:t>skrócić żywotność opraw LED,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pl-PL" sz="2400" dirty="0"/>
              <a:t>powodować migotanie lub niestabilną pracę LED-ów,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pl-PL" sz="2400" dirty="0"/>
              <a:t>prowadzić do całkowitej awarii oprawy LED.</a:t>
            </a:r>
          </a:p>
          <a:p>
            <a:pPr algn="l"/>
            <a:r>
              <a:rPr lang="pl-PL" dirty="0"/>
              <a:t>Dlaczego tak się dzieje?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pl-PL" sz="2400" dirty="0"/>
              <a:t>Lampy wyładowcze przy zapłonie generują impulsy napięcia nawet powyżej 1000 V.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pl-PL" sz="2400" dirty="0"/>
              <a:t>Zasilacze LED są projektowane do pracy w stabilnym napięciu sieciowym (230 V ± określona w normach tolerancja).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pl-PL" sz="2400" dirty="0"/>
              <a:t>Wspólna linia zasilająca powoduje, że przepięcia „przechodzą” na wszystkie urządzenia w obwodzie.</a:t>
            </a:r>
          </a:p>
        </p:txBody>
      </p:sp>
    </p:spTree>
    <p:extLst>
      <p:ext uri="{BB962C8B-B14F-4D97-AF65-F5344CB8AC3E}">
        <p14:creationId xmlns:p14="http://schemas.microsoft.com/office/powerpoint/2010/main" val="1066220635"/>
      </p:ext>
    </p:extLst>
  </p:cSld>
  <p:clrMapOvr>
    <a:masterClrMapping/>
  </p:clrMapOvr>
</p:sld>
</file>

<file path=ppt/slides/slide2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C7B549-B8EF-824D-6BCF-0E0B4F281D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18B7612-9A30-7B1B-558E-714276DD61F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4785" y="3008404"/>
            <a:ext cx="11540691" cy="841191"/>
          </a:xfrm>
        </p:spPr>
        <p:txBody>
          <a:bodyPr>
            <a:normAutofit/>
          </a:bodyPr>
          <a:lstStyle/>
          <a:p>
            <a:r>
              <a:rPr lang="pl-PL" sz="4800" b="1" dirty="0"/>
              <a:t>Moc bierna</a:t>
            </a:r>
            <a:endParaRPr lang="pl-PL" sz="4800" b="1" noProof="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510880030"/>
      </p:ext>
    </p:extLst>
  </p:cSld>
  <p:clrMapOvr>
    <a:masterClrMapping/>
  </p:clrMapOvr>
</p:sld>
</file>

<file path=ppt/slides/slide2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EA5F39-16D6-9C05-D1A9-5970760462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A2A1E8B-782B-4C78-29AB-19030D2833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9087" y="400468"/>
            <a:ext cx="11757363" cy="841191"/>
          </a:xfrm>
        </p:spPr>
        <p:txBody>
          <a:bodyPr>
            <a:normAutofit/>
          </a:bodyPr>
          <a:lstStyle/>
          <a:p>
            <a:r>
              <a:rPr lang="pl-PL" sz="4800" b="1" dirty="0"/>
              <a:t>Kompensacja mocy biernej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B4E70D26-1ECF-1E08-8882-16B570F9ADB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15599" y="1441174"/>
            <a:ext cx="11290851" cy="4089951"/>
          </a:xfrm>
        </p:spPr>
        <p:txBody>
          <a:bodyPr>
            <a:noAutofit/>
          </a:bodyPr>
          <a:lstStyle/>
          <a:p>
            <a:pPr algn="l"/>
            <a:r>
              <a:rPr lang="pl-PL" dirty="0"/>
              <a:t>Co to jest moc bierna?</a:t>
            </a:r>
          </a:p>
          <a:p>
            <a:pPr algn="l"/>
            <a:r>
              <a:rPr lang="pl-PL" dirty="0"/>
              <a:t>Moc bierna to taka część energii elektrycznej, która nie wykonuje pracy, </a:t>
            </a:r>
            <a:br>
              <a:rPr lang="pl-PL" dirty="0"/>
            </a:br>
            <a:r>
              <a:rPr lang="pl-PL" dirty="0"/>
              <a:t>ale </a:t>
            </a:r>
            <a:r>
              <a:rPr lang="pl-PL" b="1" dirty="0"/>
              <a:t>jest potrzebna do działania urządzeń</a:t>
            </a:r>
            <a:r>
              <a:rPr lang="pl-PL" dirty="0"/>
              <a:t> np. do wytworzenia pola magnetycznego w silnikach, transformatorach czy lampach wyładowczych.</a:t>
            </a:r>
          </a:p>
          <a:p>
            <a:pPr algn="l"/>
            <a:endParaRPr lang="pl-PL" dirty="0"/>
          </a:p>
          <a:p>
            <a:pPr algn="l"/>
            <a:r>
              <a:rPr lang="pl-PL" dirty="0"/>
              <a:t>Przykład:</a:t>
            </a:r>
          </a:p>
          <a:p>
            <a:pPr algn="l"/>
            <a:r>
              <a:rPr lang="pl-PL" dirty="0"/>
              <a:t>Silnik czy lampa potrzebuje „rozpędzenia” pola magnetycznego – to energia, która krąży w obwodzie, ale nie świeci, nie grzeje, nie napędza.</a:t>
            </a:r>
          </a:p>
          <a:p>
            <a:pPr algn="l"/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48839757"/>
      </p:ext>
    </p:extLst>
  </p:cSld>
  <p:clrMapOvr>
    <a:masterClrMapping/>
  </p:clrMapOvr>
</p:sld>
</file>

<file path=ppt/slides/slide2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C699CD-372A-797C-94E8-FA7BBF64AC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0CDFB4D-4F0E-1E7A-0D55-510DC66A20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9087" y="400468"/>
            <a:ext cx="11757363" cy="841191"/>
          </a:xfrm>
        </p:spPr>
        <p:txBody>
          <a:bodyPr>
            <a:normAutofit/>
          </a:bodyPr>
          <a:lstStyle/>
          <a:p>
            <a:r>
              <a:rPr lang="pl-PL" sz="4800" b="1" dirty="0"/>
              <a:t>Kompensacja mocy biernej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6F56B6BC-71C5-891B-062A-E5D8AA58001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15599" y="1838739"/>
            <a:ext cx="11290851" cy="4089951"/>
          </a:xfrm>
        </p:spPr>
        <p:txBody>
          <a:bodyPr>
            <a:noAutofit/>
          </a:bodyPr>
          <a:lstStyle/>
          <a:p>
            <a:pPr algn="l"/>
            <a:r>
              <a:rPr lang="pl-PL" dirty="0"/>
              <a:t>Dlaczego kiedyś nie trzeba było kompensować mocy biernej, a dziś trzeba?</a:t>
            </a:r>
          </a:p>
          <a:p>
            <a:pPr algn="l"/>
            <a:endParaRPr lang="pl-PL" dirty="0"/>
          </a:p>
          <a:p>
            <a:pPr algn="l"/>
            <a:r>
              <a:rPr lang="pl-PL" dirty="0"/>
              <a:t>Lampy wyładowcze (sodowe, rtęciowe, </a:t>
            </a:r>
            <a:r>
              <a:rPr lang="pl-PL" dirty="0" err="1"/>
              <a:t>metahalogenkowe</a:t>
            </a:r>
            <a:r>
              <a:rPr lang="pl-PL" dirty="0"/>
              <a:t>)</a:t>
            </a:r>
          </a:p>
          <a:p>
            <a:pPr algn="l"/>
            <a:r>
              <a:rPr lang="pl-PL" dirty="0"/>
              <a:t>Te lampy same z siebie pobierały moc bierną indukcyjną – głównie przez obecność stateczników elektromagnetycznych (cewek).</a:t>
            </a:r>
          </a:p>
          <a:p>
            <a:pPr algn="l"/>
            <a:r>
              <a:rPr lang="pl-PL" dirty="0"/>
              <a:t>W instalacjach przemysłowych często dodawano kondensatory do kompensacji, ale:</a:t>
            </a:r>
          </a:p>
          <a:p>
            <a:pPr algn="l"/>
            <a:r>
              <a:rPr lang="pl-PL" dirty="0"/>
              <a:t>w małych instalacjach (np. oświetlenie uliczne, hale) nie było to obowiązkowe,</a:t>
            </a:r>
          </a:p>
          <a:p>
            <a:pPr algn="l"/>
            <a:r>
              <a:rPr lang="pl-PL" dirty="0"/>
              <a:t>liczniki energii nie mierzyły mocy biernej, więc nie było kar za jej pobór.</a:t>
            </a:r>
          </a:p>
        </p:txBody>
      </p:sp>
    </p:spTree>
    <p:extLst>
      <p:ext uri="{BB962C8B-B14F-4D97-AF65-F5344CB8AC3E}">
        <p14:creationId xmlns:p14="http://schemas.microsoft.com/office/powerpoint/2010/main" val="3513367734"/>
      </p:ext>
    </p:extLst>
  </p:cSld>
  <p:clrMapOvr>
    <a:masterClrMapping/>
  </p:clrMapOvr>
</p:sld>
</file>

<file path=ppt/slides/slide2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993EF2-A688-DF98-DC71-A2E4895251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BD721A9-1568-A26F-0B63-33C5931E65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9087" y="400468"/>
            <a:ext cx="11757363" cy="841191"/>
          </a:xfrm>
        </p:spPr>
        <p:txBody>
          <a:bodyPr>
            <a:normAutofit/>
          </a:bodyPr>
          <a:lstStyle/>
          <a:p>
            <a:r>
              <a:rPr lang="pl-PL" sz="4800" b="1" dirty="0"/>
              <a:t>Kompensacja mocy biernej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D2561A90-4546-40CF-8E39-FFE4FCBBBAA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15599" y="1967948"/>
            <a:ext cx="11290851" cy="3563177"/>
          </a:xfrm>
        </p:spPr>
        <p:txBody>
          <a:bodyPr>
            <a:noAutofit/>
          </a:bodyPr>
          <a:lstStyle/>
          <a:p>
            <a:pPr algn="l"/>
            <a:r>
              <a:rPr lang="pl-PL" dirty="0"/>
              <a:t>Nowoczesne oprawy LED mają zasilacze elektroniczne, które: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pl-PL" sz="2400" dirty="0"/>
              <a:t>nie pobierają mocy biernej indukcyjnej jak cewki,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pl-PL" sz="2400" dirty="0"/>
              <a:t>ale często mają niski współczynnik mocy (cos φ), czyli pobierają prąd zniekształcony (z dużą zawartością harmonicznych).</a:t>
            </a:r>
          </a:p>
          <a:p>
            <a:pPr algn="l"/>
            <a:endParaRPr lang="pl-PL" dirty="0"/>
          </a:p>
          <a:p>
            <a:pPr algn="l"/>
            <a:r>
              <a:rPr lang="pl-PL" dirty="0"/>
              <a:t>W efekcie:</a:t>
            </a:r>
          </a:p>
          <a:p>
            <a:pPr algn="l"/>
            <a:r>
              <a:rPr lang="pl-PL" dirty="0"/>
              <a:t>Instalacja (szczególnie z większą ilością lamp LED) może być obciążona prądem, który nie wykonuje pracy, liczniki energii nowej generacji mierzą moc bierną i mogą naliczać opłaty za przekroczenie limitu.</a:t>
            </a:r>
          </a:p>
        </p:txBody>
      </p:sp>
    </p:spTree>
    <p:extLst>
      <p:ext uri="{BB962C8B-B14F-4D97-AF65-F5344CB8AC3E}">
        <p14:creationId xmlns:p14="http://schemas.microsoft.com/office/powerpoint/2010/main" val="723417956"/>
      </p:ext>
    </p:extLst>
  </p:cSld>
  <p:clrMapOvr>
    <a:masterClrMapping/>
  </p:clrMapOvr>
</p:sld>
</file>

<file path=ppt/slides/slide2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A0F8CF-A4D2-8928-06C3-470F02F625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5D9EA7F-7AEB-0736-3DF4-55FCFE8541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4785" y="3008404"/>
            <a:ext cx="11540691" cy="841191"/>
          </a:xfrm>
        </p:spPr>
        <p:txBody>
          <a:bodyPr>
            <a:normAutofit/>
          </a:bodyPr>
          <a:lstStyle/>
          <a:p>
            <a:r>
              <a:rPr lang="pl-PL" sz="4800" b="1" dirty="0"/>
              <a:t>Obciążenie styków</a:t>
            </a:r>
            <a:endParaRPr lang="pl-PL" sz="4800" b="1" noProof="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62408935"/>
      </p:ext>
    </p:extLst>
  </p:cSld>
  <p:clrMapOvr>
    <a:masterClrMapping/>
  </p:clrMapOvr>
</p:sld>
</file>

<file path=ppt/slides/slide2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90D2C7-E2C2-1361-95C4-8179A8FD84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47F6107-5CAC-7554-775B-4DC43D4116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9087" y="400468"/>
            <a:ext cx="11757363" cy="841191"/>
          </a:xfrm>
        </p:spPr>
        <p:txBody>
          <a:bodyPr>
            <a:normAutofit/>
          </a:bodyPr>
          <a:lstStyle/>
          <a:p>
            <a:r>
              <a:rPr lang="pl-PL" sz="4800" b="1" dirty="0"/>
              <a:t>Obciążenie styków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D006B3DF-8C0C-CC7B-FF61-40EE66B83A8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15599" y="1441174"/>
            <a:ext cx="11290851" cy="4089951"/>
          </a:xfrm>
        </p:spPr>
        <p:txBody>
          <a:bodyPr>
            <a:noAutofit/>
          </a:bodyPr>
          <a:lstStyle/>
          <a:p>
            <a:pPr algn="l"/>
            <a:r>
              <a:rPr lang="pl-PL" dirty="0"/>
              <a:t>W zależności od konstrukcji zasilacza w oprawach LED, lub typu oświetlenia np. rtęciowe, sodowe, </a:t>
            </a:r>
            <a:r>
              <a:rPr lang="pl-PL" dirty="0" err="1"/>
              <a:t>metahalogenkowe</a:t>
            </a:r>
            <a:r>
              <a:rPr lang="pl-PL" dirty="0"/>
              <a:t> lub halogenowe występuje różny współczynnik cos Ø.</a:t>
            </a:r>
          </a:p>
          <a:p>
            <a:pPr algn="l"/>
            <a:r>
              <a:rPr lang="pl-PL" dirty="0"/>
              <a:t>Dokonując obliczeń wartości prądu korzystamy z wzoru:</a:t>
            </a:r>
          </a:p>
          <a:p>
            <a:pPr algn="l"/>
            <a:endParaRPr lang="pl-PL" dirty="0"/>
          </a:p>
          <a:p>
            <a:pPr algn="l"/>
            <a:endParaRPr lang="pl-PL" dirty="0"/>
          </a:p>
          <a:p>
            <a:pPr algn="l"/>
            <a:endParaRPr lang="pl-PL" dirty="0"/>
          </a:p>
          <a:p>
            <a:pPr algn="l"/>
            <a:endParaRPr lang="pl-PL" dirty="0"/>
          </a:p>
          <a:p>
            <a:pPr algn="l"/>
            <a:endParaRPr lang="pl-PL" dirty="0"/>
          </a:p>
          <a:p>
            <a:pPr algn="l"/>
            <a:r>
              <a:rPr lang="pl-PL" dirty="0"/>
              <a:t>I – prąd w A</a:t>
            </a:r>
          </a:p>
          <a:p>
            <a:pPr algn="l"/>
            <a:r>
              <a:rPr lang="pl-PL" dirty="0"/>
              <a:t>P – moc w </a:t>
            </a:r>
            <a:r>
              <a:rPr lang="pl-PL" dirty="0" err="1"/>
              <a:t>W</a:t>
            </a:r>
            <a:endParaRPr lang="pl-PL" dirty="0"/>
          </a:p>
          <a:p>
            <a:pPr algn="l"/>
            <a:r>
              <a:rPr lang="pl-PL" dirty="0"/>
              <a:t>U – napięcie w V</a:t>
            </a:r>
          </a:p>
          <a:p>
            <a:pPr algn="l"/>
            <a:endParaRPr lang="pl-PL" dirty="0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CB98AB95-34CD-BA49-983F-3524B0FACE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57473" y="2917730"/>
            <a:ext cx="4077053" cy="1539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0856039"/>
      </p:ext>
    </p:extLst>
  </p:cSld>
  <p:clrMapOvr>
    <a:masterClrMapping/>
  </p:clrMapOvr>
</p:sld>
</file>

<file path=ppt/slides/slide2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30E1C8-CA4A-35D7-668F-8512F9F68C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37957AB-6F51-4FFD-10AF-DF22C6A590B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9087" y="400468"/>
            <a:ext cx="11757363" cy="841191"/>
          </a:xfrm>
        </p:spPr>
        <p:txBody>
          <a:bodyPr>
            <a:normAutofit/>
          </a:bodyPr>
          <a:lstStyle/>
          <a:p>
            <a:r>
              <a:rPr lang="pl-PL" sz="4800" b="1" dirty="0"/>
              <a:t>Przykład</a:t>
            </a: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6A106F3D-E636-36DB-B3F6-7D8100DE1B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57473" y="2917730"/>
            <a:ext cx="4077053" cy="1539373"/>
          </a:xfrm>
          <a:prstGeom prst="rect">
            <a:avLst/>
          </a:prstGeom>
        </p:spPr>
      </p:pic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id="{8C822305-651E-8D8D-B10F-BC5C5B36EAB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0950903"/>
              </p:ext>
            </p:extLst>
          </p:nvPr>
        </p:nvGraphicFramePr>
        <p:xfrm>
          <a:off x="1767507" y="2315016"/>
          <a:ext cx="8656984" cy="400547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967495">
                  <a:extLst>
                    <a:ext uri="{9D8B030D-6E8A-4147-A177-3AD203B41FA5}">
                      <a16:colId xmlns:a16="http://schemas.microsoft.com/office/drawing/2014/main" val="3776799391"/>
                    </a:ext>
                  </a:extLst>
                </a:gridCol>
                <a:gridCol w="1573998">
                  <a:extLst>
                    <a:ext uri="{9D8B030D-6E8A-4147-A177-3AD203B41FA5}">
                      <a16:colId xmlns:a16="http://schemas.microsoft.com/office/drawing/2014/main" val="3470661287"/>
                    </a:ext>
                  </a:extLst>
                </a:gridCol>
                <a:gridCol w="1573998">
                  <a:extLst>
                    <a:ext uri="{9D8B030D-6E8A-4147-A177-3AD203B41FA5}">
                      <a16:colId xmlns:a16="http://schemas.microsoft.com/office/drawing/2014/main" val="1677817386"/>
                    </a:ext>
                  </a:extLst>
                </a:gridCol>
                <a:gridCol w="1573998">
                  <a:extLst>
                    <a:ext uri="{9D8B030D-6E8A-4147-A177-3AD203B41FA5}">
                      <a16:colId xmlns:a16="http://schemas.microsoft.com/office/drawing/2014/main" val="2438933134"/>
                    </a:ext>
                  </a:extLst>
                </a:gridCol>
                <a:gridCol w="1967495">
                  <a:extLst>
                    <a:ext uri="{9D8B030D-6E8A-4147-A177-3AD203B41FA5}">
                      <a16:colId xmlns:a16="http://schemas.microsoft.com/office/drawing/2014/main" val="3666990782"/>
                    </a:ext>
                  </a:extLst>
                </a:gridCol>
              </a:tblGrid>
              <a:tr h="1001368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4400" u="none" strike="noStrike" dirty="0">
                          <a:effectLst/>
                          <a:latin typeface="+mn-lt"/>
                        </a:rPr>
                        <a:t>P</a:t>
                      </a:r>
                      <a:endParaRPr lang="pl-PL" sz="4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/>
                </a:tc>
                <a:tc gridSpan="3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4400" u="none" strike="noStrike" dirty="0">
                          <a:effectLst/>
                          <a:latin typeface="+mn-lt"/>
                        </a:rPr>
                        <a:t>1 000</a:t>
                      </a:r>
                      <a:endParaRPr lang="pl-PL" sz="4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4400" u="none" strike="noStrike" dirty="0">
                          <a:effectLst/>
                          <a:latin typeface="+mn-lt"/>
                        </a:rPr>
                        <a:t>W</a:t>
                      </a:r>
                      <a:endParaRPr lang="pl-PL" sz="4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842367055"/>
                  </a:ext>
                </a:extLst>
              </a:tr>
              <a:tr h="1001368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4400" u="none" strike="noStrike">
                          <a:effectLst/>
                          <a:latin typeface="+mn-lt"/>
                        </a:rPr>
                        <a:t>U</a:t>
                      </a:r>
                      <a:endParaRPr lang="pl-PL" sz="4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/>
                </a:tc>
                <a:tc gridSpan="3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4400" u="none" strike="noStrike" dirty="0">
                          <a:effectLst/>
                          <a:latin typeface="+mn-lt"/>
                        </a:rPr>
                        <a:t>230</a:t>
                      </a:r>
                      <a:endParaRPr lang="pl-PL" sz="4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4400" u="none" strike="noStrike">
                          <a:effectLst/>
                          <a:latin typeface="+mn-lt"/>
                        </a:rPr>
                        <a:t>V</a:t>
                      </a:r>
                      <a:endParaRPr lang="pl-PL" sz="4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036936943"/>
                  </a:ext>
                </a:extLst>
              </a:tr>
              <a:tr h="1001368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4400" u="none" strike="noStrike" dirty="0">
                          <a:effectLst/>
                          <a:latin typeface="+mn-lt"/>
                        </a:rPr>
                        <a:t>cos </a:t>
                      </a:r>
                      <a:r>
                        <a:rPr lang="pl-PL" sz="4400" dirty="0"/>
                        <a:t>Ø</a:t>
                      </a:r>
                      <a:endParaRPr lang="pl-PL" sz="4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4400" u="none" strike="noStrike">
                          <a:effectLst/>
                          <a:latin typeface="+mn-lt"/>
                        </a:rPr>
                        <a:t>0,5</a:t>
                      </a:r>
                      <a:endParaRPr lang="pl-PL" sz="4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4400" u="none" strike="noStrike">
                          <a:effectLst/>
                          <a:latin typeface="+mn-lt"/>
                        </a:rPr>
                        <a:t>0,8</a:t>
                      </a:r>
                      <a:endParaRPr lang="pl-PL" sz="4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4400" u="none" strike="noStrike" dirty="0">
                          <a:effectLst/>
                          <a:latin typeface="+mn-lt"/>
                        </a:rPr>
                        <a:t>1</a:t>
                      </a:r>
                      <a:endParaRPr lang="pl-PL" sz="4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pl-PL" sz="4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927034986"/>
                  </a:ext>
                </a:extLst>
              </a:tr>
              <a:tr h="1001368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5400" b="1" u="none" strike="noStrike" dirty="0">
                          <a:effectLst/>
                          <a:latin typeface="+mn-lt"/>
                        </a:rPr>
                        <a:t>I</a:t>
                      </a:r>
                      <a:endParaRPr lang="pl-PL" sz="5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5400" b="1" u="none" strike="noStrike" dirty="0">
                          <a:effectLst/>
                          <a:latin typeface="+mn-lt"/>
                        </a:rPr>
                        <a:t>8,7</a:t>
                      </a:r>
                      <a:endParaRPr lang="pl-PL" sz="5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5400" b="1" u="none" strike="noStrike" dirty="0">
                          <a:effectLst/>
                          <a:latin typeface="+mn-lt"/>
                        </a:rPr>
                        <a:t>5,4</a:t>
                      </a:r>
                      <a:endParaRPr lang="pl-PL" sz="5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5400" b="1" u="none" strike="noStrike" dirty="0">
                          <a:effectLst/>
                          <a:latin typeface="+mn-lt"/>
                        </a:rPr>
                        <a:t>4,3</a:t>
                      </a:r>
                      <a:endParaRPr lang="pl-PL" sz="5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5400" b="1" u="none" strike="noStrike" dirty="0">
                          <a:effectLst/>
                          <a:latin typeface="+mn-lt"/>
                        </a:rPr>
                        <a:t>A</a:t>
                      </a:r>
                      <a:endParaRPr lang="pl-PL" sz="5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964703787"/>
                  </a:ext>
                </a:extLst>
              </a:tr>
            </a:tbl>
          </a:graphicData>
        </a:graphic>
      </p:graphicFrame>
      <p:sp>
        <p:nvSpPr>
          <p:cNvPr id="8" name="Podtytuł 2">
            <a:extLst>
              <a:ext uri="{FF2B5EF4-FFF2-40B4-BE49-F238E27FC236}">
                <a16:creationId xmlns:a16="http://schemas.microsoft.com/office/drawing/2014/main" id="{1C2C0327-AAEE-4582-2DFC-EEC84EAFF48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15599" y="1441174"/>
            <a:ext cx="11290851" cy="4089951"/>
          </a:xfrm>
        </p:spPr>
        <p:txBody>
          <a:bodyPr>
            <a:noAutofit/>
          </a:bodyPr>
          <a:lstStyle/>
          <a:p>
            <a:r>
              <a:rPr lang="pl-PL" dirty="0"/>
              <a:t>Zwróć uwagę, jak w zależności od zmiany wartości cos Ø </a:t>
            </a:r>
            <a:br>
              <a:rPr lang="pl-PL" dirty="0"/>
            </a:br>
            <a:r>
              <a:rPr lang="pl-PL" dirty="0"/>
              <a:t>zmienia się wartość płynącego prądu </a:t>
            </a:r>
          </a:p>
        </p:txBody>
      </p:sp>
    </p:spTree>
    <p:extLst>
      <p:ext uri="{BB962C8B-B14F-4D97-AF65-F5344CB8AC3E}">
        <p14:creationId xmlns:p14="http://schemas.microsoft.com/office/powerpoint/2010/main" val="426298864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EE8E32-86AD-D263-8D9D-DF2A98DD34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DA46215-36E1-B2B9-34F3-1530BF4C71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5759" y="400468"/>
            <a:ext cx="11540691" cy="841191"/>
          </a:xfrm>
        </p:spPr>
        <p:txBody>
          <a:bodyPr>
            <a:normAutofit/>
          </a:bodyPr>
          <a:lstStyle/>
          <a:p>
            <a:r>
              <a:rPr lang="pl-PL" sz="4800" noProof="0" dirty="0">
                <a:latin typeface="+mn-lt"/>
              </a:rPr>
              <a:t>BHP - warunki atmosferyczne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337B092F-EC5D-2BB6-AA34-FB70234E2AA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13792" y="1918251"/>
            <a:ext cx="10296938" cy="4333461"/>
          </a:xfrm>
        </p:spPr>
        <p:txBody>
          <a:bodyPr>
            <a:normAutofit/>
          </a:bodyPr>
          <a:lstStyle/>
          <a:p>
            <a:pPr algn="l"/>
            <a:r>
              <a:rPr lang="pl-PL" dirty="0"/>
              <a:t>Nie wolno prowadzić prac na wysokości podczas: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pl-PL" sz="2400" dirty="0"/>
              <a:t>silnego wiatru, 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pl-PL" sz="2400" dirty="0"/>
              <a:t>opadów deszczu, 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pl-PL" sz="2400" dirty="0"/>
              <a:t>śniegu,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pl-PL" sz="2400" dirty="0"/>
              <a:t>burzy.</a:t>
            </a:r>
          </a:p>
          <a:p>
            <a:pPr algn="l"/>
            <a:endParaRPr lang="pl-PL" dirty="0"/>
          </a:p>
          <a:p>
            <a:pPr algn="l"/>
            <a:r>
              <a:rPr lang="pl-PL" dirty="0"/>
              <a:t>Powierzchnie robocze muszą być: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pl-PL" sz="2400" dirty="0"/>
              <a:t>suche,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pl-PL" sz="2400" dirty="0"/>
              <a:t>nieoblodzone.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B81B8866-1F38-AF71-8B96-4863EF292A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25405" y="4969565"/>
            <a:ext cx="1781045" cy="1656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9136826"/>
      </p:ext>
    </p:extLst>
  </p:cSld>
  <p:clrMapOvr>
    <a:masterClrMapping/>
  </p:clrMapOvr>
</p:sld>
</file>

<file path=ppt/slides/slide2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197311-9C87-9141-5A84-552B59EE0C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14A18C1-9455-681D-B3C1-0842B714E45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9087" y="400468"/>
            <a:ext cx="11757363" cy="841191"/>
          </a:xfrm>
        </p:spPr>
        <p:txBody>
          <a:bodyPr>
            <a:normAutofit/>
          </a:bodyPr>
          <a:lstStyle/>
          <a:p>
            <a:r>
              <a:rPr lang="pl-PL" sz="4800" b="1" dirty="0"/>
              <a:t>Przykład obciążenia styków</a:t>
            </a:r>
          </a:p>
        </p:txBody>
      </p:sp>
      <p:pic>
        <p:nvPicPr>
          <p:cNvPr id="14" name="Obraz 13">
            <a:extLst>
              <a:ext uri="{FF2B5EF4-FFF2-40B4-BE49-F238E27FC236}">
                <a16:creationId xmlns:a16="http://schemas.microsoft.com/office/drawing/2014/main" id="{53E6044B-E024-CB8C-6B12-DE78236188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7261" y="1373279"/>
            <a:ext cx="11221277" cy="4984862"/>
          </a:xfrm>
          <a:prstGeom prst="rect">
            <a:avLst/>
          </a:prstGeom>
        </p:spPr>
      </p:pic>
      <p:sp>
        <p:nvSpPr>
          <p:cNvPr id="15" name="pole tekstowe 14">
            <a:extLst>
              <a:ext uri="{FF2B5EF4-FFF2-40B4-BE49-F238E27FC236}">
                <a16:creationId xmlns:a16="http://schemas.microsoft.com/office/drawing/2014/main" id="{B9662F2B-5801-0764-F002-16FF006B7A9C}"/>
              </a:ext>
            </a:extLst>
          </p:cNvPr>
          <p:cNvSpPr txBox="1"/>
          <p:nvPr/>
        </p:nvSpPr>
        <p:spPr>
          <a:xfrm>
            <a:off x="149087" y="6489761"/>
            <a:ext cx="511865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/>
              <a:t>Źródło: </a:t>
            </a:r>
            <a:r>
              <a:rPr lang="pl-PL" sz="1000" dirty="0">
                <a:hlinkClick r:id="rId3"/>
              </a:rPr>
              <a:t>https://www.napiecie.salama.pl/</a:t>
            </a:r>
            <a:r>
              <a:rPr lang="pl-PL" sz="10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132528988"/>
      </p:ext>
    </p:extLst>
  </p:cSld>
  <p:clrMapOvr>
    <a:masterClrMapping/>
  </p:clrMapOvr>
</p:sld>
</file>

<file path=ppt/slides/slide2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01FF7C-9549-2952-5612-2F96D06DF9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CE03F12-FCF8-4993-0072-1F0C750641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9087" y="400468"/>
            <a:ext cx="11757363" cy="841191"/>
          </a:xfrm>
        </p:spPr>
        <p:txBody>
          <a:bodyPr>
            <a:normAutofit/>
          </a:bodyPr>
          <a:lstStyle/>
          <a:p>
            <a:r>
              <a:rPr lang="pl-PL" sz="4800" b="1" dirty="0"/>
              <a:t>Obciążenie styków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EDC2E91C-3036-5526-1EDA-F583280E6C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15599" y="1292089"/>
            <a:ext cx="11290851" cy="4089951"/>
          </a:xfrm>
        </p:spPr>
        <p:txBody>
          <a:bodyPr>
            <a:noAutofit/>
          </a:bodyPr>
          <a:lstStyle/>
          <a:p>
            <a:pPr algn="l"/>
            <a:r>
              <a:rPr lang="pl-PL" dirty="0"/>
              <a:t>Dodatkowo dobierając elementy łączeniowe (łącznik, przekaźnik, stycznik) należy brać pod uwagę udary prądowe związane z ładowaniem się kondensatorów w zasilaczach LED-owych źródeł światła. Udarowy pik prądowy potrafi wielokrotnie np. 12-krotnie przekroczyć prąd znamionowy oprawy. Dlatego do załączania oświetlenia należy wybierać elementy które mają w swojej konstrukcji odpowiednio wykonane przekaźniki mogące wytrzymać wielokrotne chwilowe przekroczenia prądów znamionowych np.: 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54AE7189-2042-5CFB-4362-FF5667FED3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8903" y="3486149"/>
            <a:ext cx="10184242" cy="3105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1595837"/>
      </p:ext>
    </p:extLst>
  </p:cSld>
  <p:clrMapOvr>
    <a:masterClrMapping/>
  </p:clrMapOvr>
</p:sld>
</file>

<file path=ppt/slides/slide2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A84179-58A3-D676-BC43-8ADADA34E2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F630529-4E70-B4F6-D2F5-BCD76054027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4785" y="3008404"/>
            <a:ext cx="11540691" cy="841191"/>
          </a:xfrm>
        </p:spPr>
        <p:txBody>
          <a:bodyPr>
            <a:normAutofit/>
          </a:bodyPr>
          <a:lstStyle/>
          <a:p>
            <a:r>
              <a:rPr lang="pl-PL" sz="4800" b="1" dirty="0"/>
              <a:t>Systemy mocowań</a:t>
            </a:r>
            <a:endParaRPr lang="pl-PL" sz="4800" b="1" noProof="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049475443"/>
      </p:ext>
    </p:extLst>
  </p:cSld>
  <p:clrMapOvr>
    <a:masterClrMapping/>
  </p:clrMapOvr>
</p:sld>
</file>

<file path=ppt/slides/slide2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55D9F7-9C41-1E78-64CB-43FFCE6C25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16F5A29-1BEB-051C-EB24-B5E6D359F8E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9087" y="400468"/>
            <a:ext cx="11757363" cy="841191"/>
          </a:xfrm>
        </p:spPr>
        <p:txBody>
          <a:bodyPr>
            <a:normAutofit/>
          </a:bodyPr>
          <a:lstStyle/>
          <a:p>
            <a:r>
              <a:rPr lang="pl-PL" sz="4800" b="1" dirty="0"/>
              <a:t>Systemy mocowań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1A13BE00-B5A3-83F1-80CE-E48843522BD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23122" y="1918252"/>
            <a:ext cx="9730408" cy="3612873"/>
          </a:xfrm>
        </p:spPr>
        <p:txBody>
          <a:bodyPr>
            <a:noAutofit/>
          </a:bodyPr>
          <a:lstStyle/>
          <a:p>
            <a:pPr algn="l"/>
            <a:r>
              <a:rPr lang="pl-PL" dirty="0"/>
              <a:t>Dlaczego dobór mocowania ma znaczenie?</a:t>
            </a:r>
          </a:p>
          <a:p>
            <a:pPr algn="l"/>
            <a:r>
              <a:rPr lang="pl-PL" dirty="0"/>
              <a:t>Elementy instalacji – takie jak: 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pl-PL" sz="2400" dirty="0"/>
              <a:t>oprawy oświetleniowe, 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pl-PL" sz="2400" dirty="0"/>
              <a:t>kanały kablowe czy czujniki.</a:t>
            </a:r>
          </a:p>
          <a:p>
            <a:pPr algn="l"/>
            <a:r>
              <a:rPr lang="pl-PL" dirty="0"/>
              <a:t>Muszą być nie tylko dobrze zamontowane, ale też bezpieczne i trwałe. </a:t>
            </a:r>
          </a:p>
          <a:p>
            <a:pPr algn="l"/>
            <a:r>
              <a:rPr lang="pl-PL" dirty="0"/>
              <a:t>Niewłaściwe mocowanie może prowadzić do uszkodzeń, awarii, a nawet zagrożeń dla zdrowia i życia.</a:t>
            </a:r>
          </a:p>
        </p:txBody>
      </p:sp>
    </p:spTree>
    <p:extLst>
      <p:ext uri="{BB962C8B-B14F-4D97-AF65-F5344CB8AC3E}">
        <p14:creationId xmlns:p14="http://schemas.microsoft.com/office/powerpoint/2010/main" val="264440511"/>
      </p:ext>
    </p:extLst>
  </p:cSld>
  <p:clrMapOvr>
    <a:masterClrMapping/>
  </p:clrMapOvr>
</p:sld>
</file>

<file path=ppt/slides/slide2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038C10-80D3-28E8-79F9-4AC5FA6DB2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7390BF0-F41B-C2B4-D2A0-9778585313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9087" y="400468"/>
            <a:ext cx="11757363" cy="841191"/>
          </a:xfrm>
        </p:spPr>
        <p:txBody>
          <a:bodyPr>
            <a:normAutofit/>
          </a:bodyPr>
          <a:lstStyle/>
          <a:p>
            <a:r>
              <a:rPr lang="pl-PL" sz="4800" b="1" dirty="0"/>
              <a:t>Systemy mocowań – w skrócie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A62CF5E5-1C10-A69D-EB85-E3C7708A7EC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57809" y="1441174"/>
            <a:ext cx="11548641" cy="5148469"/>
          </a:xfrm>
        </p:spPr>
        <p:txBody>
          <a:bodyPr>
            <a:noAutofit/>
          </a:bodyPr>
          <a:lstStyle/>
          <a:p>
            <a:pPr algn="l"/>
            <a:r>
              <a:rPr lang="pl-PL" dirty="0"/>
              <a:t>Co wpływa na wybór systemu mocowania?</a:t>
            </a:r>
          </a:p>
          <a:p>
            <a:pPr algn="l"/>
            <a:r>
              <a:rPr lang="pl-PL" dirty="0"/>
              <a:t>Dobór odpowiedniego rozwiązania zależy od kilku kluczowych czynników: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pl-PL" sz="2400" dirty="0"/>
              <a:t>Ciężar elementu – im większy, tym mocowanie musi być solidniejsze.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pl-PL" sz="2400" dirty="0"/>
              <a:t>Drgania i obciążenia dynamiczne – np. w pobliżu maszyn lub ruchomych konstrukcji.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pl-PL" sz="2400" dirty="0"/>
              <a:t>Rodzaj montażu – pionowy (ściana), poziomy (sufit, podłoga), na wysięgniku.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pl-PL" sz="2400" dirty="0"/>
              <a:t>Rodzaj podłoża – beton, cegła, karton-gips, drewno, metal.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pl-PL" sz="2400" dirty="0"/>
              <a:t>Zagrożenia statyczne i dynamiczne – np. możliwość uderzenia, wibracje, zmiany temperatury.</a:t>
            </a:r>
          </a:p>
          <a:p>
            <a:pPr algn="l"/>
            <a:r>
              <a:rPr lang="pl-PL" dirty="0"/>
              <a:t>Podsumowanie:</a:t>
            </a:r>
          </a:p>
          <a:p>
            <a:pPr algn="l"/>
            <a:r>
              <a:rPr lang="pl-PL" dirty="0"/>
              <a:t>Dobór systemu mocowania to nie tylko kwestia techniczna – to decyzja, która wpływa na bezpieczeństwo, trwałość i estetykę instalacji. W kolejnych slajdach pokażemy, jak podejmować ją świadomie.</a:t>
            </a:r>
          </a:p>
        </p:txBody>
      </p:sp>
    </p:spTree>
    <p:extLst>
      <p:ext uri="{BB962C8B-B14F-4D97-AF65-F5344CB8AC3E}">
        <p14:creationId xmlns:p14="http://schemas.microsoft.com/office/powerpoint/2010/main" val="2074994471"/>
      </p:ext>
    </p:extLst>
  </p:cSld>
  <p:clrMapOvr>
    <a:masterClrMapping/>
  </p:clrMapOvr>
</p:sld>
</file>

<file path=ppt/slides/slide2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D1D70B-C626-BB1F-74B5-EA7E325D97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>
            <a:extLst>
              <a:ext uri="{FF2B5EF4-FFF2-40B4-BE49-F238E27FC236}">
                <a16:creationId xmlns:a16="http://schemas.microsoft.com/office/drawing/2014/main" id="{D2A2829E-3220-DC4D-DD6C-3E723A1D03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921" y="178868"/>
            <a:ext cx="7864522" cy="4671465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BC52F4ED-4068-1900-13F5-9CCCAFC876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5851" y="5033069"/>
            <a:ext cx="7178662" cy="1646063"/>
          </a:xfrm>
          <a:prstGeom prst="rect">
            <a:avLst/>
          </a:prstGeom>
        </p:spPr>
      </p:pic>
      <p:pic>
        <p:nvPicPr>
          <p:cNvPr id="13" name="Obraz 12">
            <a:extLst>
              <a:ext uri="{FF2B5EF4-FFF2-40B4-BE49-F238E27FC236}">
                <a16:creationId xmlns:a16="http://schemas.microsoft.com/office/drawing/2014/main" id="{7BC19234-E385-6A42-219B-4C0DD8DEA66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22432" y="167292"/>
            <a:ext cx="1996613" cy="381033"/>
          </a:xfrm>
          <a:prstGeom prst="rect">
            <a:avLst/>
          </a:prstGeom>
        </p:spPr>
      </p:pic>
      <p:pic>
        <p:nvPicPr>
          <p:cNvPr id="15" name="Obraz 14">
            <a:extLst>
              <a:ext uri="{FF2B5EF4-FFF2-40B4-BE49-F238E27FC236}">
                <a16:creationId xmlns:a16="http://schemas.microsoft.com/office/drawing/2014/main" id="{50393D56-4DBA-1ACD-08AB-D47B424980F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37503" y="640001"/>
            <a:ext cx="3566469" cy="1920406"/>
          </a:xfrm>
          <a:prstGeom prst="rect">
            <a:avLst/>
          </a:prstGeom>
        </p:spPr>
      </p:pic>
      <p:pic>
        <p:nvPicPr>
          <p:cNvPr id="17" name="Obraz 16">
            <a:extLst>
              <a:ext uri="{FF2B5EF4-FFF2-40B4-BE49-F238E27FC236}">
                <a16:creationId xmlns:a16="http://schemas.microsoft.com/office/drawing/2014/main" id="{2AB91DB2-D140-D117-796E-CA5D7CE8893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99399" y="2560407"/>
            <a:ext cx="3642676" cy="1699407"/>
          </a:xfrm>
          <a:prstGeom prst="rect">
            <a:avLst/>
          </a:prstGeom>
        </p:spPr>
      </p:pic>
      <p:pic>
        <p:nvPicPr>
          <p:cNvPr id="19" name="Obraz 18">
            <a:extLst>
              <a:ext uri="{FF2B5EF4-FFF2-40B4-BE49-F238E27FC236}">
                <a16:creationId xmlns:a16="http://schemas.microsoft.com/office/drawing/2014/main" id="{98F4B602-9DF0-78AE-7015-F0B70A497B6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407881" y="4259814"/>
            <a:ext cx="3604572" cy="2530059"/>
          </a:xfrm>
          <a:prstGeom prst="rect">
            <a:avLst/>
          </a:prstGeom>
        </p:spPr>
      </p:pic>
      <p:sp>
        <p:nvSpPr>
          <p:cNvPr id="20" name="pole tekstowe 19">
            <a:extLst>
              <a:ext uri="{FF2B5EF4-FFF2-40B4-BE49-F238E27FC236}">
                <a16:creationId xmlns:a16="http://schemas.microsoft.com/office/drawing/2014/main" id="{6A7BA358-7413-306F-8E8E-3C9D4C14886B}"/>
              </a:ext>
            </a:extLst>
          </p:cNvPr>
          <p:cNvSpPr txBox="1"/>
          <p:nvPr/>
        </p:nvSpPr>
        <p:spPr>
          <a:xfrm>
            <a:off x="-4865" y="6631712"/>
            <a:ext cx="560567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/>
              <a:t>Źródło: katalog główny zamocowań </a:t>
            </a:r>
            <a:r>
              <a:rPr lang="pl-PL" sz="1000" dirty="0" err="1"/>
              <a:t>fischer</a:t>
            </a:r>
            <a:endParaRPr lang="pl-PL" sz="1000" dirty="0"/>
          </a:p>
        </p:txBody>
      </p:sp>
    </p:spTree>
    <p:extLst>
      <p:ext uri="{BB962C8B-B14F-4D97-AF65-F5344CB8AC3E}">
        <p14:creationId xmlns:p14="http://schemas.microsoft.com/office/powerpoint/2010/main" val="1925159462"/>
      </p:ext>
    </p:extLst>
  </p:cSld>
  <p:clrMapOvr>
    <a:masterClrMapping/>
  </p:clrMapOvr>
</p:sld>
</file>

<file path=ppt/slides/slide2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6F1787-AB15-F8C5-0077-5A952F7DB9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>
            <a:extLst>
              <a:ext uri="{FF2B5EF4-FFF2-40B4-BE49-F238E27FC236}">
                <a16:creationId xmlns:a16="http://schemas.microsoft.com/office/drawing/2014/main" id="{90CFB0CC-4119-CFA5-F23E-D4717B9C68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33" y="58871"/>
            <a:ext cx="7529212" cy="4770533"/>
          </a:xfrm>
          <a:prstGeom prst="rect">
            <a:avLst/>
          </a:prstGeom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913C8275-7B5F-92F7-340B-F742BEE940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219" y="4481020"/>
            <a:ext cx="7331075" cy="2347163"/>
          </a:xfrm>
          <a:prstGeom prst="rect">
            <a:avLst/>
          </a:prstGeom>
        </p:spPr>
      </p:pic>
      <p:pic>
        <p:nvPicPr>
          <p:cNvPr id="12" name="Obraz 11">
            <a:extLst>
              <a:ext uri="{FF2B5EF4-FFF2-40B4-BE49-F238E27FC236}">
                <a16:creationId xmlns:a16="http://schemas.microsoft.com/office/drawing/2014/main" id="{6B0057B7-FD69-7599-5994-1D4E1094F7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40157" y="1356036"/>
            <a:ext cx="3604572" cy="2530059"/>
          </a:xfrm>
          <a:prstGeom prst="rect">
            <a:avLst/>
          </a:prstGeom>
        </p:spPr>
      </p:pic>
      <p:pic>
        <p:nvPicPr>
          <p:cNvPr id="14" name="Obraz 13">
            <a:extLst>
              <a:ext uri="{FF2B5EF4-FFF2-40B4-BE49-F238E27FC236}">
                <a16:creationId xmlns:a16="http://schemas.microsoft.com/office/drawing/2014/main" id="{EA44B16E-11C8-54C2-272F-296AF2586A8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66829" y="3886095"/>
            <a:ext cx="3551228" cy="1966130"/>
          </a:xfrm>
          <a:prstGeom prst="rect">
            <a:avLst/>
          </a:prstGeom>
        </p:spPr>
      </p:pic>
      <p:pic>
        <p:nvPicPr>
          <p:cNvPr id="15" name="Obraz 14">
            <a:extLst>
              <a:ext uri="{FF2B5EF4-FFF2-40B4-BE49-F238E27FC236}">
                <a16:creationId xmlns:a16="http://schemas.microsoft.com/office/drawing/2014/main" id="{A5230A45-7230-5F7F-D925-1AA73101C0A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44136" y="862927"/>
            <a:ext cx="1996613" cy="381033"/>
          </a:xfrm>
          <a:prstGeom prst="rect">
            <a:avLst/>
          </a:prstGeom>
        </p:spPr>
      </p:pic>
      <p:sp>
        <p:nvSpPr>
          <p:cNvPr id="16" name="pole tekstowe 15">
            <a:extLst>
              <a:ext uri="{FF2B5EF4-FFF2-40B4-BE49-F238E27FC236}">
                <a16:creationId xmlns:a16="http://schemas.microsoft.com/office/drawing/2014/main" id="{7CA8B779-A4A2-A907-8B15-BB3ABBCDB772}"/>
              </a:ext>
            </a:extLst>
          </p:cNvPr>
          <p:cNvSpPr txBox="1"/>
          <p:nvPr/>
        </p:nvSpPr>
        <p:spPr>
          <a:xfrm>
            <a:off x="9715604" y="6581962"/>
            <a:ext cx="560567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/>
              <a:t>Źródło: katalog główny zamocowań </a:t>
            </a:r>
            <a:r>
              <a:rPr lang="pl-PL" sz="1000" dirty="0" err="1"/>
              <a:t>fischer</a:t>
            </a:r>
            <a:endParaRPr lang="pl-PL" sz="1000" dirty="0"/>
          </a:p>
        </p:txBody>
      </p:sp>
    </p:spTree>
    <p:extLst>
      <p:ext uri="{BB962C8B-B14F-4D97-AF65-F5344CB8AC3E}">
        <p14:creationId xmlns:p14="http://schemas.microsoft.com/office/powerpoint/2010/main" val="2215527178"/>
      </p:ext>
    </p:extLst>
  </p:cSld>
  <p:clrMapOvr>
    <a:masterClrMapping/>
  </p:clrMapOvr>
</p:sld>
</file>

<file path=ppt/slides/slide2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15C68D-9E16-FB80-AED3-C3C5F9E824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80357535-585A-91C6-32C6-A033E0EA89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8772" y="0"/>
            <a:ext cx="6043184" cy="5006774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F917364B-EF0B-33C7-2360-C52B110F8A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2930" y="5092243"/>
            <a:ext cx="7254869" cy="1623201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F8DC8A1B-8BF0-8178-5B28-DDCC8AD5C7C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43358" y="2766003"/>
            <a:ext cx="3596952" cy="662997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B2B59B1D-A22A-4A73-3DC1-9C58C604EA5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44136" y="2274283"/>
            <a:ext cx="1996613" cy="381033"/>
          </a:xfrm>
          <a:prstGeom prst="rect">
            <a:avLst/>
          </a:prstGeom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F5C254DC-753E-E805-1DEC-F58BDCA73E92}"/>
              </a:ext>
            </a:extLst>
          </p:cNvPr>
          <p:cNvSpPr txBox="1"/>
          <p:nvPr/>
        </p:nvSpPr>
        <p:spPr>
          <a:xfrm>
            <a:off x="9715604" y="6581962"/>
            <a:ext cx="560567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/>
              <a:t>Źródło: katalog główny zamocowań </a:t>
            </a:r>
            <a:r>
              <a:rPr lang="pl-PL" sz="1000" dirty="0" err="1"/>
              <a:t>fischer</a:t>
            </a:r>
            <a:endParaRPr lang="pl-PL" sz="1000" dirty="0"/>
          </a:p>
        </p:txBody>
      </p:sp>
    </p:spTree>
    <p:extLst>
      <p:ext uri="{BB962C8B-B14F-4D97-AF65-F5344CB8AC3E}">
        <p14:creationId xmlns:p14="http://schemas.microsoft.com/office/powerpoint/2010/main" val="496652104"/>
      </p:ext>
    </p:extLst>
  </p:cSld>
  <p:clrMapOvr>
    <a:masterClrMapping/>
  </p:clrMapOvr>
</p:sld>
</file>

<file path=ppt/slides/slide2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FCE8B6-954B-ADE5-CC31-3F8CF62FBB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D2378300-5498-AC6B-0C85-E55AF080ED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392" y="29888"/>
            <a:ext cx="7171041" cy="6828112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C5E1CA74-A2C4-AA1D-4465-BF8639C490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05646" y="1398173"/>
            <a:ext cx="3635055" cy="2232853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699BE372-0743-BA84-66EB-A6C600D7E32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51369" y="3631026"/>
            <a:ext cx="3543607" cy="2377646"/>
          </a:xfrm>
          <a:prstGeom prst="rect">
            <a:avLst/>
          </a:prstGeom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619766EC-34F9-7A9D-28D4-9E122BBE07E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24865" y="1017140"/>
            <a:ext cx="1996613" cy="381033"/>
          </a:xfrm>
          <a:prstGeom prst="rect">
            <a:avLst/>
          </a:prstGeom>
        </p:spPr>
      </p:pic>
      <p:sp>
        <p:nvSpPr>
          <p:cNvPr id="11" name="pole tekstowe 10">
            <a:extLst>
              <a:ext uri="{FF2B5EF4-FFF2-40B4-BE49-F238E27FC236}">
                <a16:creationId xmlns:a16="http://schemas.microsoft.com/office/drawing/2014/main" id="{F1DCBBC2-ABFB-5B93-C5CB-3F413BF43D8E}"/>
              </a:ext>
            </a:extLst>
          </p:cNvPr>
          <p:cNvSpPr txBox="1"/>
          <p:nvPr/>
        </p:nvSpPr>
        <p:spPr>
          <a:xfrm>
            <a:off x="9715604" y="6581962"/>
            <a:ext cx="560567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/>
              <a:t>Źródło: katalog główny zamocowań </a:t>
            </a:r>
            <a:r>
              <a:rPr lang="pl-PL" sz="1000" dirty="0" err="1"/>
              <a:t>fischer</a:t>
            </a:r>
            <a:endParaRPr lang="pl-PL" sz="1000" dirty="0"/>
          </a:p>
        </p:txBody>
      </p:sp>
    </p:spTree>
    <p:extLst>
      <p:ext uri="{BB962C8B-B14F-4D97-AF65-F5344CB8AC3E}">
        <p14:creationId xmlns:p14="http://schemas.microsoft.com/office/powerpoint/2010/main" val="3753830478"/>
      </p:ext>
    </p:extLst>
  </p:cSld>
  <p:clrMapOvr>
    <a:masterClrMapping/>
  </p:clrMapOvr>
</p:sld>
</file>

<file path=ppt/slides/slide2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A7516E-9648-67D7-464F-47E7090CC8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1EA3E337-BCC6-D1EA-F32C-9FC6B077A4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441" y="130865"/>
            <a:ext cx="7430144" cy="3833192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40A79737-E6C3-0D34-029B-F13C3BDD2A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6058" y="4177477"/>
            <a:ext cx="5646909" cy="2415749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1D573407-38DD-F805-6F1D-D41407EE8A9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85159" y="3209252"/>
            <a:ext cx="3635055" cy="1074513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131A7019-F420-6B4A-8A4E-B2551048AFD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65231" y="2730459"/>
            <a:ext cx="1996613" cy="381033"/>
          </a:xfrm>
          <a:prstGeom prst="rect">
            <a:avLst/>
          </a:prstGeom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50F53DB8-6EEC-D366-BFED-D7B5E242C4C8}"/>
              </a:ext>
            </a:extLst>
          </p:cNvPr>
          <p:cNvSpPr txBox="1"/>
          <p:nvPr/>
        </p:nvSpPr>
        <p:spPr>
          <a:xfrm>
            <a:off x="9715604" y="6581962"/>
            <a:ext cx="560567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/>
              <a:t>Źródło: katalog główny zamocowań </a:t>
            </a:r>
            <a:r>
              <a:rPr lang="pl-PL" sz="1000" dirty="0" err="1"/>
              <a:t>fischer</a:t>
            </a:r>
            <a:endParaRPr lang="pl-PL" sz="1000" dirty="0"/>
          </a:p>
        </p:txBody>
      </p:sp>
    </p:spTree>
    <p:extLst>
      <p:ext uri="{BB962C8B-B14F-4D97-AF65-F5344CB8AC3E}">
        <p14:creationId xmlns:p14="http://schemas.microsoft.com/office/powerpoint/2010/main" val="411894130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B56701-FE07-8918-ED80-90D085AAB0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4F59073-53BC-B6F3-41CC-F880065C1BF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5759" y="400468"/>
            <a:ext cx="11540691" cy="841191"/>
          </a:xfrm>
        </p:spPr>
        <p:txBody>
          <a:bodyPr>
            <a:normAutofit/>
          </a:bodyPr>
          <a:lstStyle/>
          <a:p>
            <a:r>
              <a:rPr lang="pl-PL" sz="4800" noProof="0" dirty="0">
                <a:latin typeface="+mn-lt"/>
              </a:rPr>
              <a:t>BHP - organizacja miejsca pracy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0F1CA0DE-31C0-1CFB-4C6D-44C6BD1993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78565" y="2355574"/>
            <a:ext cx="10634869" cy="3896138"/>
          </a:xfrm>
        </p:spPr>
        <p:txBody>
          <a:bodyPr>
            <a:normAutofit/>
          </a:bodyPr>
          <a:lstStyle/>
          <a:p>
            <a:pPr algn="l"/>
            <a:r>
              <a:rPr lang="pl-PL" dirty="0"/>
              <a:t>Teren powinien być oznakowany i zabezpieczony przed dostępem osób postronnych.</a:t>
            </a:r>
          </a:p>
          <a:p>
            <a:pPr algn="l"/>
            <a:endParaRPr lang="pl-PL" dirty="0"/>
          </a:p>
          <a:p>
            <a:pPr algn="l"/>
            <a:r>
              <a:rPr lang="pl-PL" dirty="0"/>
              <a:t>Narzędzia i materiały muszą być zabezpieczone przed upadkiem.</a:t>
            </a:r>
          </a:p>
          <a:p>
            <a:pPr algn="l"/>
            <a:endParaRPr lang="pl-PL" dirty="0"/>
          </a:p>
          <a:p>
            <a:pPr algn="l"/>
            <a:r>
              <a:rPr lang="pl-PL" dirty="0"/>
              <a:t>Jeśli prace odbywają się po zmroku to należy zapewnić odpowiednie oświetlenie.</a:t>
            </a:r>
          </a:p>
        </p:txBody>
      </p:sp>
    </p:spTree>
    <p:extLst>
      <p:ext uri="{BB962C8B-B14F-4D97-AF65-F5344CB8AC3E}">
        <p14:creationId xmlns:p14="http://schemas.microsoft.com/office/powerpoint/2010/main" val="3577970470"/>
      </p:ext>
    </p:extLst>
  </p:cSld>
  <p:clrMapOvr>
    <a:masterClrMapping/>
  </p:clrMapOvr>
</p:sld>
</file>

<file path=ppt/slides/slide2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A4426C-7D20-D97F-8886-03FFA40B28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873A064F-4FC0-626C-5F86-F9A426D9E4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4272" y="567945"/>
            <a:ext cx="7323455" cy="5563082"/>
          </a:xfrm>
          <a:prstGeom prst="rect">
            <a:avLst/>
          </a:prstGeo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5F2ABDE4-B92D-198D-A1F1-492A3911DC5F}"/>
              </a:ext>
            </a:extLst>
          </p:cNvPr>
          <p:cNvSpPr txBox="1"/>
          <p:nvPr/>
        </p:nvSpPr>
        <p:spPr>
          <a:xfrm>
            <a:off x="9715604" y="6581962"/>
            <a:ext cx="560567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/>
              <a:t>Źródło: katalog główny zamocowań </a:t>
            </a:r>
            <a:r>
              <a:rPr lang="pl-PL" sz="1000" dirty="0" err="1"/>
              <a:t>fischer</a:t>
            </a:r>
            <a:endParaRPr lang="pl-PL" sz="1000" dirty="0"/>
          </a:p>
        </p:txBody>
      </p:sp>
    </p:spTree>
    <p:extLst>
      <p:ext uri="{BB962C8B-B14F-4D97-AF65-F5344CB8AC3E}">
        <p14:creationId xmlns:p14="http://schemas.microsoft.com/office/powerpoint/2010/main" val="1440952050"/>
      </p:ext>
    </p:extLst>
  </p:cSld>
  <p:clrMapOvr>
    <a:masterClrMapping/>
  </p:clrMapOvr>
</p:sld>
</file>

<file path=ppt/slides/slide2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AD5B9E-D23B-13CC-A79D-1D8158E343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50164ABB-D772-7EFD-2B60-6C056F83E5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3737" y="2430693"/>
            <a:ext cx="5700254" cy="1996613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36A02368-6903-EBB4-0CE2-1C44644BA9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84726" y="2067664"/>
            <a:ext cx="3665538" cy="1958510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553DE717-3F67-9C34-5467-497C250560A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53312" y="4045225"/>
            <a:ext cx="3596952" cy="1044030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7C230EE4-27A6-ED91-0061-94F7BF0C158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19188" y="1667580"/>
            <a:ext cx="1996613" cy="381033"/>
          </a:xfrm>
          <a:prstGeom prst="rect">
            <a:avLst/>
          </a:prstGeom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3116AC3C-40BD-E7FB-6624-C83FD8439EF9}"/>
              </a:ext>
            </a:extLst>
          </p:cNvPr>
          <p:cNvSpPr txBox="1"/>
          <p:nvPr/>
        </p:nvSpPr>
        <p:spPr>
          <a:xfrm>
            <a:off x="9715604" y="6581962"/>
            <a:ext cx="560567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/>
              <a:t>Źródło: katalog główny zamocowań </a:t>
            </a:r>
            <a:r>
              <a:rPr lang="pl-PL" sz="1000" dirty="0" err="1"/>
              <a:t>fischer</a:t>
            </a:r>
            <a:endParaRPr lang="pl-PL" sz="1000" dirty="0"/>
          </a:p>
        </p:txBody>
      </p:sp>
    </p:spTree>
    <p:extLst>
      <p:ext uri="{BB962C8B-B14F-4D97-AF65-F5344CB8AC3E}">
        <p14:creationId xmlns:p14="http://schemas.microsoft.com/office/powerpoint/2010/main" val="626104906"/>
      </p:ext>
    </p:extLst>
  </p:cSld>
  <p:clrMapOvr>
    <a:masterClrMapping/>
  </p:clrMapOvr>
</p:sld>
</file>

<file path=ppt/slides/slide2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EC85F4-F946-B34D-003E-77E4BAF56F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>
            <a:extLst>
              <a:ext uri="{FF2B5EF4-FFF2-40B4-BE49-F238E27FC236}">
                <a16:creationId xmlns:a16="http://schemas.microsoft.com/office/drawing/2014/main" id="{0CF3C379-9589-9224-FDB7-68BEDA7BDA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9986" y="1834914"/>
            <a:ext cx="6607113" cy="4587638"/>
          </a:xfrm>
          <a:prstGeom prst="rect">
            <a:avLst/>
          </a:prstGeom>
        </p:spPr>
      </p:pic>
      <p:pic>
        <p:nvPicPr>
          <p:cNvPr id="11" name="Obraz 10">
            <a:extLst>
              <a:ext uri="{FF2B5EF4-FFF2-40B4-BE49-F238E27FC236}">
                <a16:creationId xmlns:a16="http://schemas.microsoft.com/office/drawing/2014/main" id="{ED80129E-08BD-C28B-E001-66D6D8D0FD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1088" y="435448"/>
            <a:ext cx="5204911" cy="1196444"/>
          </a:xfrm>
          <a:prstGeom prst="rect">
            <a:avLst/>
          </a:prstGeom>
        </p:spPr>
      </p:pic>
      <p:pic>
        <p:nvPicPr>
          <p:cNvPr id="13" name="Obraz 12">
            <a:extLst>
              <a:ext uri="{FF2B5EF4-FFF2-40B4-BE49-F238E27FC236}">
                <a16:creationId xmlns:a16="http://schemas.microsoft.com/office/drawing/2014/main" id="{659D9BD9-E9D4-FC07-C3DA-6C4FB3164DA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30000" y="3468757"/>
            <a:ext cx="3566469" cy="502964"/>
          </a:xfrm>
          <a:prstGeom prst="rect">
            <a:avLst/>
          </a:prstGeom>
        </p:spPr>
      </p:pic>
      <p:pic>
        <p:nvPicPr>
          <p:cNvPr id="14" name="Obraz 13">
            <a:extLst>
              <a:ext uri="{FF2B5EF4-FFF2-40B4-BE49-F238E27FC236}">
                <a16:creationId xmlns:a16="http://schemas.microsoft.com/office/drawing/2014/main" id="{3B92D45C-8D37-D690-0832-AA91BCB164D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96267" y="3087724"/>
            <a:ext cx="1996613" cy="381033"/>
          </a:xfrm>
          <a:prstGeom prst="rect">
            <a:avLst/>
          </a:prstGeom>
        </p:spPr>
      </p:pic>
      <p:sp>
        <p:nvSpPr>
          <p:cNvPr id="15" name="pole tekstowe 14">
            <a:extLst>
              <a:ext uri="{FF2B5EF4-FFF2-40B4-BE49-F238E27FC236}">
                <a16:creationId xmlns:a16="http://schemas.microsoft.com/office/drawing/2014/main" id="{65CCFC1A-A190-8FF7-E0A6-F71CFA0F47F8}"/>
              </a:ext>
            </a:extLst>
          </p:cNvPr>
          <p:cNvSpPr txBox="1"/>
          <p:nvPr/>
        </p:nvSpPr>
        <p:spPr>
          <a:xfrm>
            <a:off x="9715604" y="6581962"/>
            <a:ext cx="560567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/>
              <a:t>Źródło: katalog główny zamocowań </a:t>
            </a:r>
            <a:r>
              <a:rPr lang="pl-PL" sz="1000" dirty="0" err="1"/>
              <a:t>fischer</a:t>
            </a:r>
            <a:endParaRPr lang="pl-PL" sz="1000" dirty="0"/>
          </a:p>
        </p:txBody>
      </p:sp>
    </p:spTree>
    <p:extLst>
      <p:ext uri="{BB962C8B-B14F-4D97-AF65-F5344CB8AC3E}">
        <p14:creationId xmlns:p14="http://schemas.microsoft.com/office/powerpoint/2010/main" val="2427468767"/>
      </p:ext>
    </p:extLst>
  </p:cSld>
  <p:clrMapOvr>
    <a:masterClrMapping/>
  </p:clrMapOvr>
</p:sld>
</file>

<file path=ppt/slides/slide2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291ED5-D39E-1FDE-C745-28E4FD6952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>
            <a:extLst>
              <a:ext uri="{FF2B5EF4-FFF2-40B4-BE49-F238E27FC236}">
                <a16:creationId xmlns:a16="http://schemas.microsoft.com/office/drawing/2014/main" id="{72162ECD-CAB5-F2B3-726C-1EAE76EDBB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6188" y="178789"/>
            <a:ext cx="7186283" cy="4267570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D0A60942-8739-D41D-62D8-919D1A128E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6188" y="4446359"/>
            <a:ext cx="7171041" cy="2232853"/>
          </a:xfrm>
          <a:prstGeom prst="rect">
            <a:avLst/>
          </a:prstGeom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D973FE0E-1891-AD3D-9A38-00F962E4258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84942" y="2858218"/>
            <a:ext cx="3596952" cy="2552921"/>
          </a:xfrm>
          <a:prstGeom prst="rect">
            <a:avLst/>
          </a:prstGeom>
        </p:spPr>
      </p:pic>
      <p:pic>
        <p:nvPicPr>
          <p:cNvPr id="11" name="Obraz 10">
            <a:extLst>
              <a:ext uri="{FF2B5EF4-FFF2-40B4-BE49-F238E27FC236}">
                <a16:creationId xmlns:a16="http://schemas.microsoft.com/office/drawing/2014/main" id="{92248118-348E-9673-4176-CA00492A473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85111" y="2477185"/>
            <a:ext cx="1996613" cy="381033"/>
          </a:xfrm>
          <a:prstGeom prst="rect">
            <a:avLst/>
          </a:prstGeom>
        </p:spPr>
      </p:pic>
      <p:sp>
        <p:nvSpPr>
          <p:cNvPr id="12" name="pole tekstowe 11">
            <a:extLst>
              <a:ext uri="{FF2B5EF4-FFF2-40B4-BE49-F238E27FC236}">
                <a16:creationId xmlns:a16="http://schemas.microsoft.com/office/drawing/2014/main" id="{5526E8ED-0EE7-8FAE-35B7-AD5E4433C9B8}"/>
              </a:ext>
            </a:extLst>
          </p:cNvPr>
          <p:cNvSpPr txBox="1"/>
          <p:nvPr/>
        </p:nvSpPr>
        <p:spPr>
          <a:xfrm>
            <a:off x="9715604" y="6581962"/>
            <a:ext cx="560567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/>
              <a:t>Źródło: katalog główny zamocowań </a:t>
            </a:r>
            <a:r>
              <a:rPr lang="pl-PL" sz="1000" dirty="0" err="1"/>
              <a:t>fischer</a:t>
            </a:r>
            <a:endParaRPr lang="pl-PL" sz="1000" dirty="0"/>
          </a:p>
        </p:txBody>
      </p:sp>
    </p:spTree>
    <p:extLst>
      <p:ext uri="{BB962C8B-B14F-4D97-AF65-F5344CB8AC3E}">
        <p14:creationId xmlns:p14="http://schemas.microsoft.com/office/powerpoint/2010/main" val="2001023279"/>
      </p:ext>
    </p:extLst>
  </p:cSld>
  <p:clrMapOvr>
    <a:masterClrMapping/>
  </p:clrMapOvr>
</p:sld>
</file>

<file path=ppt/slides/slide2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39EE17-8496-E7E0-DD47-64B3ED3999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BF6D6EF-CD45-5DA5-9A0E-8A0BB1CF01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9087" y="400468"/>
            <a:ext cx="11757363" cy="841191"/>
          </a:xfrm>
        </p:spPr>
        <p:txBody>
          <a:bodyPr>
            <a:normAutofit/>
          </a:bodyPr>
          <a:lstStyle/>
          <a:p>
            <a:r>
              <a:rPr lang="pl-PL" sz="4800" b="1" dirty="0"/>
              <a:t>Systemy mocowań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360CBE06-F2B0-6CA0-0843-BE381935721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74373" y="2367581"/>
            <a:ext cx="3535644" cy="4089951"/>
          </a:xfrm>
        </p:spPr>
        <p:txBody>
          <a:bodyPr>
            <a:noAutofit/>
          </a:bodyPr>
          <a:lstStyle/>
          <a:p>
            <a:pPr algn="just"/>
            <a:r>
              <a:rPr lang="pl-PL" dirty="0"/>
              <a:t>Systemy mocowań dobiera się w zależności od rodzaju podłoża i obciążenia. W przypadku gdy podłoże nie jest znane warto korzystać z rozwiązań uniwersalnych np. kołków rozporowych DUOPOWER 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9B97EB93-8620-2EE9-CA4C-F692684116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51243" y="1389122"/>
            <a:ext cx="7666384" cy="4656223"/>
          </a:xfrm>
          <a:prstGeom prst="rect">
            <a:avLst/>
          </a:prstGeo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30567873-13ED-4D2E-6399-572FCB34D5D1}"/>
              </a:ext>
            </a:extLst>
          </p:cNvPr>
          <p:cNvSpPr txBox="1"/>
          <p:nvPr/>
        </p:nvSpPr>
        <p:spPr>
          <a:xfrm>
            <a:off x="9715604" y="6581962"/>
            <a:ext cx="560567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/>
              <a:t>Źródło: katalog główny zamocowań </a:t>
            </a:r>
            <a:r>
              <a:rPr lang="pl-PL" sz="1000" dirty="0" err="1"/>
              <a:t>fischer</a:t>
            </a:r>
            <a:endParaRPr lang="pl-PL" sz="1000" dirty="0"/>
          </a:p>
        </p:txBody>
      </p:sp>
    </p:spTree>
    <p:extLst>
      <p:ext uri="{BB962C8B-B14F-4D97-AF65-F5344CB8AC3E}">
        <p14:creationId xmlns:p14="http://schemas.microsoft.com/office/powerpoint/2010/main" val="976892811"/>
      </p:ext>
    </p:extLst>
  </p:cSld>
  <p:clrMapOvr>
    <a:masterClrMapping/>
  </p:clrMapOvr>
</p:sld>
</file>

<file path=ppt/slides/slide2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167C6F-836A-9037-8848-7D333ACE9B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CEA9CCC-3C30-2381-1D7B-F0617D048BD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9087" y="400468"/>
            <a:ext cx="11757363" cy="841191"/>
          </a:xfrm>
        </p:spPr>
        <p:txBody>
          <a:bodyPr>
            <a:normAutofit/>
          </a:bodyPr>
          <a:lstStyle/>
          <a:p>
            <a:r>
              <a:rPr lang="pl-PL" sz="4800" b="1" dirty="0"/>
              <a:t>Systemy mocowań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6E3FFADC-7FB6-3F88-3A76-C5E53925A3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5653" y="1711599"/>
            <a:ext cx="11284227" cy="4089951"/>
          </a:xfrm>
        </p:spPr>
        <p:txBody>
          <a:bodyPr>
            <a:noAutofit/>
          </a:bodyPr>
          <a:lstStyle/>
          <a:p>
            <a:pPr algn="just"/>
            <a:r>
              <a:rPr lang="pl-PL" dirty="0"/>
              <a:t>Mocowanie do ocieplenia np. styropianu wykonać za pomocą specjalnych kołków </a:t>
            </a:r>
            <a:r>
              <a:rPr lang="pl-PL" dirty="0" err="1"/>
              <a:t>tzw</a:t>
            </a:r>
            <a:r>
              <a:rPr lang="pl-PL" dirty="0"/>
              <a:t> „ślimaki”. Kołki wkręca się ręcznie lub z użyciem wkrętarki.</a:t>
            </a:r>
          </a:p>
          <a:p>
            <a:pPr algn="just"/>
            <a:r>
              <a:rPr lang="pl-PL" dirty="0"/>
              <a:t>Przy grubych warstwach tynku zaleca się wiercenie (6 mm).</a:t>
            </a:r>
          </a:p>
          <a:p>
            <a:pPr algn="just"/>
            <a:r>
              <a:rPr lang="pl-PL" dirty="0"/>
              <a:t>Specjalny spiralny gwint wcina się w materiał płyty izolacyjnej.</a:t>
            </a:r>
          </a:p>
          <a:p>
            <a:pPr algn="just"/>
            <a:r>
              <a:rPr lang="pl-PL" dirty="0"/>
              <a:t>Ochronę przed penetracją wody zapewnia aplikowanie odpowiedniego uszczelniacza na kołnierz kołka po wykonaniu montażu wstępnego.</a:t>
            </a: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A6FC6934-5532-A1B9-F95A-DB6720BF38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20316" y="4762599"/>
            <a:ext cx="7414903" cy="1546994"/>
          </a:xfrm>
          <a:prstGeom prst="rect">
            <a:avLst/>
          </a:prstGeom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75F3DA7C-4E88-DCC0-B7FB-74BF6CEBF996}"/>
              </a:ext>
            </a:extLst>
          </p:cNvPr>
          <p:cNvSpPr txBox="1"/>
          <p:nvPr/>
        </p:nvSpPr>
        <p:spPr>
          <a:xfrm>
            <a:off x="9715604" y="6581962"/>
            <a:ext cx="560567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/>
              <a:t>Źródło: katalog główny zamocowań </a:t>
            </a:r>
            <a:r>
              <a:rPr lang="pl-PL" sz="1000" dirty="0" err="1"/>
              <a:t>fischer</a:t>
            </a:r>
            <a:endParaRPr lang="pl-PL" sz="1000" dirty="0"/>
          </a:p>
        </p:txBody>
      </p:sp>
    </p:spTree>
    <p:extLst>
      <p:ext uri="{BB962C8B-B14F-4D97-AF65-F5344CB8AC3E}">
        <p14:creationId xmlns:p14="http://schemas.microsoft.com/office/powerpoint/2010/main" val="3147333304"/>
      </p:ext>
    </p:extLst>
  </p:cSld>
  <p:clrMapOvr>
    <a:masterClrMapping/>
  </p:clrMapOvr>
</p:sld>
</file>

<file path=ppt/slides/slide2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54E6D2-F775-03D6-87FF-FAC0FC5943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1487226-9203-FED2-F7E3-B50D933CDC5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4785" y="3008404"/>
            <a:ext cx="11540691" cy="841191"/>
          </a:xfrm>
        </p:spPr>
        <p:txBody>
          <a:bodyPr>
            <a:normAutofit/>
          </a:bodyPr>
          <a:lstStyle/>
          <a:p>
            <a:r>
              <a:rPr lang="pl-PL" sz="4800" b="1" dirty="0"/>
              <a:t>Wymogi prawne dotyczące oświetlenia</a:t>
            </a:r>
            <a:endParaRPr lang="pl-PL" sz="4800" b="1" noProof="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87422117"/>
      </p:ext>
    </p:extLst>
  </p:cSld>
  <p:clrMapOvr>
    <a:masterClrMapping/>
  </p:clrMapOvr>
</p:sld>
</file>

<file path=ppt/slides/slide2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EA4AFE-B878-B291-BF0D-8F6E04C094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01EA31E-875A-0C86-BA83-D6DD8AC46D5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9087" y="400468"/>
            <a:ext cx="11757363" cy="841191"/>
          </a:xfrm>
        </p:spPr>
        <p:txBody>
          <a:bodyPr>
            <a:normAutofit/>
          </a:bodyPr>
          <a:lstStyle/>
          <a:p>
            <a:r>
              <a:rPr lang="pl-PL" sz="4800" b="1" dirty="0"/>
              <a:t>Uwarunkowania prawne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018D046D-3DB2-5062-E580-2F12578118E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8113" y="1878496"/>
            <a:ext cx="11598337" cy="3652629"/>
          </a:xfrm>
        </p:spPr>
        <p:txBody>
          <a:bodyPr>
            <a:noAutofit/>
          </a:bodyPr>
          <a:lstStyle/>
          <a:p>
            <a:pPr algn="l"/>
            <a:r>
              <a:rPr lang="pl-PL" altLang="pl-PL" dirty="0"/>
              <a:t>Informacji dotyczących wymogów związanych z oświetleniem zewnętrznym należy szukać w:</a:t>
            </a:r>
          </a:p>
          <a:p>
            <a:pPr algn="l"/>
            <a:endParaRPr lang="pl-PL" altLang="pl-PL" dirty="0"/>
          </a:p>
          <a:p>
            <a:pPr marL="914400" lvl="1" indent="-457200" algn="l">
              <a:buFont typeface="+mj-lt"/>
              <a:buAutoNum type="arabicPeriod"/>
            </a:pPr>
            <a:r>
              <a:rPr lang="pl-PL" altLang="pl-PL" sz="2400" dirty="0"/>
              <a:t>Prawie Budowlanym i powiązanych z nim rozporządzeniach (ok. 32 aktów)</a:t>
            </a:r>
          </a:p>
          <a:p>
            <a:pPr marL="914400" lvl="1" indent="-457200" algn="l">
              <a:buFont typeface="+mj-lt"/>
              <a:buAutoNum type="arabicPeriod"/>
            </a:pPr>
            <a:r>
              <a:rPr lang="pl-PL" altLang="pl-PL" sz="2400" dirty="0"/>
              <a:t>Prawie „resortowym” np. ministra kultury, rolnictwa, edukacji</a:t>
            </a:r>
          </a:p>
          <a:p>
            <a:pPr marL="914400" lvl="1" indent="-457200" algn="l">
              <a:buFont typeface="+mj-lt"/>
              <a:buAutoNum type="arabicPeriod"/>
            </a:pPr>
            <a:r>
              <a:rPr lang="pl-PL" altLang="pl-PL" sz="2400" dirty="0"/>
              <a:t>Ustawie o ochronie zabytków</a:t>
            </a:r>
          </a:p>
          <a:p>
            <a:pPr marL="914400" lvl="1" indent="-457200" algn="l">
              <a:buFont typeface="+mj-lt"/>
              <a:buAutoNum type="arabicPeriod"/>
            </a:pPr>
            <a:r>
              <a:rPr lang="pl-PL" altLang="pl-PL" sz="2400" dirty="0"/>
              <a:t>Publikacjach w dzienniku ustaw i monitorze polskim (uwaga na zakres obowiązywania)</a:t>
            </a:r>
          </a:p>
          <a:p>
            <a:pPr lvl="1" algn="l"/>
            <a:r>
              <a:rPr lang="pl-PL" altLang="pl-PL" sz="2400" dirty="0"/>
              <a:t>Ponadto</a:t>
            </a:r>
            <a:br>
              <a:rPr lang="pl-PL" altLang="pl-PL" sz="2400" dirty="0"/>
            </a:br>
            <a:r>
              <a:rPr lang="pl-PL" altLang="pl-PL" sz="2400" dirty="0"/>
              <a:t>	a) Prawo „lokalne” np. obowiązujące w danej gminie, mieście, wiosce, dzielnicy</a:t>
            </a:r>
            <a:br>
              <a:rPr lang="pl-PL" altLang="pl-PL" sz="2400" dirty="0"/>
            </a:br>
            <a:r>
              <a:rPr lang="pl-PL" altLang="pl-PL" sz="2400" dirty="0"/>
              <a:t>	b) Ustalenia jednostek organizacyjnych (zapisane w umowie z inwestorem)</a:t>
            </a:r>
          </a:p>
        </p:txBody>
      </p:sp>
    </p:spTree>
    <p:extLst>
      <p:ext uri="{BB962C8B-B14F-4D97-AF65-F5344CB8AC3E}">
        <p14:creationId xmlns:p14="http://schemas.microsoft.com/office/powerpoint/2010/main" val="37923850"/>
      </p:ext>
    </p:extLst>
  </p:cSld>
  <p:clrMapOvr>
    <a:masterClrMapping/>
  </p:clrMapOvr>
</p:sld>
</file>

<file path=ppt/slides/slide2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D7D402-E80A-5EF8-57E2-D309526A4D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7F2B1AF-C934-EC1D-8E44-7FD55FD5EBF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5654" y="3008404"/>
            <a:ext cx="11540691" cy="841191"/>
          </a:xfrm>
        </p:spPr>
        <p:txBody>
          <a:bodyPr>
            <a:normAutofit fontScale="90000"/>
          </a:bodyPr>
          <a:lstStyle/>
          <a:p>
            <a:r>
              <a:rPr lang="pl-PL" sz="4800" b="1" dirty="0"/>
              <a:t>Programy wspomagające projektowanie oświetlenia</a:t>
            </a:r>
            <a:endParaRPr lang="pl-PL" sz="4800" b="1" noProof="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256777546"/>
      </p:ext>
    </p:extLst>
  </p:cSld>
  <p:clrMapOvr>
    <a:masterClrMapping/>
  </p:clrMapOvr>
</p:sld>
</file>

<file path=ppt/slides/slide2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C5DD1D-DDA4-C344-78C8-1444855E62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BA4E290-A1CA-D127-D9CE-A078C70C987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9087" y="400468"/>
            <a:ext cx="11757363" cy="841191"/>
          </a:xfrm>
        </p:spPr>
        <p:txBody>
          <a:bodyPr>
            <a:normAutofit/>
          </a:bodyPr>
          <a:lstStyle/>
          <a:p>
            <a:r>
              <a:rPr lang="pl-PL" sz="4800" b="1" dirty="0"/>
              <a:t>Programy wspomagające projektowanie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2C2FF3A2-DA57-1041-375C-6C82801A8F3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15599" y="1441174"/>
            <a:ext cx="11290851" cy="4089951"/>
          </a:xfrm>
        </p:spPr>
        <p:txBody>
          <a:bodyPr>
            <a:noAutofit/>
          </a:bodyPr>
          <a:lstStyle/>
          <a:p>
            <a:pPr algn="l"/>
            <a:r>
              <a:rPr lang="pl-PL" dirty="0" err="1"/>
              <a:t>DIALux</a:t>
            </a:r>
            <a:endParaRPr lang="pl-PL" dirty="0"/>
          </a:p>
          <a:p>
            <a:pPr algn="l"/>
            <a:r>
              <a:rPr lang="pl-PL" dirty="0"/>
              <a:t>Program do projektowania oświetlenia, rozwijany przez firmę DIAL. Umożliwia symulację i analizę rozsyłu światła w przestrzeni.</a:t>
            </a:r>
          </a:p>
          <a:p>
            <a:pPr algn="l"/>
            <a:endParaRPr lang="pl-PL" dirty="0"/>
          </a:p>
          <a:p>
            <a:pPr algn="l"/>
            <a:r>
              <a:rPr lang="pl-PL" dirty="0"/>
              <a:t>Wersje:</a:t>
            </a:r>
          </a:p>
          <a:p>
            <a:pPr algn="l"/>
            <a:endParaRPr lang="pl-PL" dirty="0"/>
          </a:p>
          <a:p>
            <a:pPr algn="l"/>
            <a:r>
              <a:rPr lang="pl-PL" dirty="0" err="1"/>
              <a:t>DIALux</a:t>
            </a:r>
            <a:r>
              <a:rPr lang="pl-PL" dirty="0"/>
              <a:t> </a:t>
            </a:r>
            <a:r>
              <a:rPr lang="pl-PL" dirty="0" err="1"/>
              <a:t>evo</a:t>
            </a:r>
            <a:r>
              <a:rPr lang="pl-PL" dirty="0"/>
              <a:t> – nowoczesna wersja z zaawansowanym interfejsem 3D, obsługą BIM i projektowaniem całych budynków oraz terenów zewnętrznych.</a:t>
            </a:r>
          </a:p>
          <a:p>
            <a:pPr algn="l"/>
            <a:endParaRPr lang="pl-PL" dirty="0"/>
          </a:p>
          <a:p>
            <a:pPr algn="l"/>
            <a:r>
              <a:rPr lang="pl-PL" dirty="0" err="1"/>
              <a:t>DIALux</a:t>
            </a:r>
            <a:r>
              <a:rPr lang="pl-PL" dirty="0"/>
              <a:t> 4 – starsza wersja, nadal używana do prostszych projektów, zwłaszcza oświetlenia drogowego.</a:t>
            </a:r>
          </a:p>
        </p:txBody>
      </p:sp>
    </p:spTree>
    <p:extLst>
      <p:ext uri="{BB962C8B-B14F-4D97-AF65-F5344CB8AC3E}">
        <p14:creationId xmlns:p14="http://schemas.microsoft.com/office/powerpoint/2010/main" val="72619000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A55092-006B-4711-7CB3-571E235CBF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>
            <a:extLst>
              <a:ext uri="{FF2B5EF4-FFF2-40B4-BE49-F238E27FC236}">
                <a16:creationId xmlns:a16="http://schemas.microsoft.com/office/drawing/2014/main" id="{50815CD4-390A-BD15-6851-5307458CE9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41884" y="4353338"/>
            <a:ext cx="2064566" cy="2104193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A8D9B338-4711-2ED5-6084-FCB04F7712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5759" y="400468"/>
            <a:ext cx="11540691" cy="841191"/>
          </a:xfrm>
        </p:spPr>
        <p:txBody>
          <a:bodyPr>
            <a:normAutofit/>
          </a:bodyPr>
          <a:lstStyle/>
          <a:p>
            <a:r>
              <a:rPr lang="pl-PL" sz="4800" noProof="0" dirty="0">
                <a:latin typeface="+mn-lt"/>
              </a:rPr>
              <a:t>BHP - zajęcie pasa ruchu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1367875A-8DB4-2926-7413-876FB5C21A1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6713" y="1630017"/>
            <a:ext cx="10982739" cy="4621695"/>
          </a:xfrm>
        </p:spPr>
        <p:txBody>
          <a:bodyPr>
            <a:normAutofit/>
          </a:bodyPr>
          <a:lstStyle/>
          <a:p>
            <a:pPr algn="l"/>
            <a:r>
              <a:rPr lang="pl-PL" dirty="0"/>
              <a:t>Jeśli podczas montażu oświetlenia zewnętrznego zajmujesz część jezdni, chodnika lub innego ciągu komunikacyjnego, obowiązują dodatkowe zasady BHP i przepisy wynikające z prawa o ruchu drogowym oraz przepisów budowlanych. </a:t>
            </a:r>
          </a:p>
          <a:p>
            <a:pPr algn="l"/>
            <a:endParaRPr lang="pl-PL" dirty="0"/>
          </a:p>
          <a:p>
            <a:pPr algn="l"/>
            <a:r>
              <a:rPr lang="pl-PL" dirty="0"/>
              <a:t>Oto najważniejsze kroki:</a:t>
            </a:r>
          </a:p>
          <a:p>
            <a:pPr algn="l"/>
            <a:r>
              <a:rPr lang="pl-PL" dirty="0"/>
              <a:t>Należy wystąpić do zarządcy drogi (np. gmina, powiat, GDDKiA) o </a:t>
            </a:r>
            <a:r>
              <a:rPr lang="pl-PL" b="1" dirty="0"/>
              <a:t>zezwolenie na zajęcie pasa drogowego</a:t>
            </a:r>
            <a:r>
              <a:rPr lang="pl-PL" dirty="0"/>
              <a:t>.</a:t>
            </a:r>
          </a:p>
          <a:p>
            <a:pPr algn="l"/>
            <a:endParaRPr lang="pl-PL" dirty="0"/>
          </a:p>
          <a:p>
            <a:pPr algn="l"/>
            <a:r>
              <a:rPr lang="pl-PL" dirty="0"/>
              <a:t>Wniosek powinien zawierać: lokalizację, termin i czas zajęcia, </a:t>
            </a:r>
          </a:p>
          <a:p>
            <a:pPr algn="l"/>
            <a:r>
              <a:rPr lang="pl-PL" dirty="0"/>
              <a:t>powierzchnię zajmowanego terenu, plan organizacji ruchu na czas prac.</a:t>
            </a:r>
          </a:p>
        </p:txBody>
      </p:sp>
    </p:spTree>
    <p:extLst>
      <p:ext uri="{BB962C8B-B14F-4D97-AF65-F5344CB8AC3E}">
        <p14:creationId xmlns:p14="http://schemas.microsoft.com/office/powerpoint/2010/main" val="1081487672"/>
      </p:ext>
    </p:extLst>
  </p:cSld>
  <p:clrMapOvr>
    <a:masterClrMapping/>
  </p:clrMapOvr>
</p:sld>
</file>

<file path=ppt/slides/slide2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E064A3-40CA-4B56-3DE1-2F23898A06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D0C25CB-FF6A-4B8F-976A-F397623C598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9087" y="400468"/>
            <a:ext cx="11757363" cy="841191"/>
          </a:xfrm>
        </p:spPr>
        <p:txBody>
          <a:bodyPr>
            <a:normAutofit/>
          </a:bodyPr>
          <a:lstStyle/>
          <a:p>
            <a:r>
              <a:rPr lang="pl-PL" sz="4800" b="1" dirty="0"/>
              <a:t>Programy wspomagające projektowanie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7DDFDA64-F08C-5B38-052B-445CE1C5F61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15599" y="1441174"/>
            <a:ext cx="11290851" cy="4089951"/>
          </a:xfrm>
        </p:spPr>
        <p:txBody>
          <a:bodyPr>
            <a:noAutofit/>
          </a:bodyPr>
          <a:lstStyle/>
          <a:p>
            <a:pPr algn="l"/>
            <a:r>
              <a:rPr lang="pl-PL" dirty="0"/>
              <a:t>Alternatywny program do projektowania oświetlenia, rozwijany przez firmę </a:t>
            </a:r>
            <a:r>
              <a:rPr lang="pl-PL" dirty="0" err="1"/>
              <a:t>Relux</a:t>
            </a:r>
            <a:r>
              <a:rPr lang="pl-PL" dirty="0"/>
              <a:t> </a:t>
            </a:r>
            <a:r>
              <a:rPr lang="pl-PL" dirty="0" err="1"/>
              <a:t>Informatik</a:t>
            </a:r>
            <a:r>
              <a:rPr lang="pl-PL" dirty="0"/>
              <a:t> AG. Wspiera projektowanie zarówno wnętrz, jak i przestrzeni zewnętrznych.</a:t>
            </a:r>
          </a:p>
          <a:p>
            <a:pPr algn="l"/>
            <a:endParaRPr lang="pl-PL" dirty="0"/>
          </a:p>
          <a:p>
            <a:pPr algn="l"/>
            <a:r>
              <a:rPr lang="pl-PL" dirty="0"/>
              <a:t>Wersje:</a:t>
            </a:r>
          </a:p>
          <a:p>
            <a:pPr algn="l"/>
            <a:endParaRPr lang="pl-PL" dirty="0"/>
          </a:p>
          <a:p>
            <a:pPr algn="l"/>
            <a:r>
              <a:rPr lang="pl-PL" dirty="0" err="1"/>
              <a:t>ReluxDesktop</a:t>
            </a:r>
            <a:r>
              <a:rPr lang="pl-PL" dirty="0"/>
              <a:t> – główna wersja do projektowania oświetlenia i analizy światła dziennego.</a:t>
            </a:r>
          </a:p>
          <a:p>
            <a:pPr algn="l"/>
            <a:endParaRPr lang="pl-PL" dirty="0"/>
          </a:p>
          <a:p>
            <a:pPr algn="l"/>
            <a:r>
              <a:rPr lang="pl-PL" dirty="0" err="1"/>
              <a:t>ReluxCAD</a:t>
            </a:r>
            <a:r>
              <a:rPr lang="pl-PL" dirty="0"/>
              <a:t> for </a:t>
            </a:r>
            <a:r>
              <a:rPr lang="pl-PL" dirty="0" err="1"/>
              <a:t>Revit</a:t>
            </a:r>
            <a:r>
              <a:rPr lang="pl-PL" dirty="0"/>
              <a:t>/AutoCAD – rozszerzenia do pracy w środowisku BIM.</a:t>
            </a:r>
          </a:p>
        </p:txBody>
      </p:sp>
    </p:spTree>
    <p:extLst>
      <p:ext uri="{BB962C8B-B14F-4D97-AF65-F5344CB8AC3E}">
        <p14:creationId xmlns:p14="http://schemas.microsoft.com/office/powerpoint/2010/main" val="2808472521"/>
      </p:ext>
    </p:extLst>
  </p:cSld>
  <p:clrMapOvr>
    <a:masterClrMapping/>
  </p:clrMapOvr>
</p:sld>
</file>

<file path=ppt/slides/slide2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458C39-2C96-692F-45B9-7882392CBF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DD5D786-7184-3C58-50D4-E4CB36B806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2349" y="2459935"/>
            <a:ext cx="11767302" cy="1938130"/>
          </a:xfrm>
        </p:spPr>
        <p:txBody>
          <a:bodyPr>
            <a:normAutofit/>
          </a:bodyPr>
          <a:lstStyle/>
          <a:p>
            <a:pPr algn="just"/>
            <a:r>
              <a:rPr lang="pl-PL" sz="2800" b="1" dirty="0"/>
              <a:t>Po zaprojektowaniu i wykonaniu oświetlenia należy wykonać pomiary i dokumentację potwierdzające informacje z projektu. W przypadku gdy pomiary nie zgadzają się z założeniami i projektem należy pod okiem projektanta wykonać prace mające na celu doprowadzenie do zgodności wykonanych prac z projektem</a:t>
            </a:r>
            <a:endParaRPr lang="pl-PL" sz="2800" b="1" noProof="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723021034"/>
      </p:ext>
    </p:extLst>
  </p:cSld>
  <p:clrMapOvr>
    <a:masterClrMapping/>
  </p:clrMapOvr>
</p:sld>
</file>

<file path=ppt/slides/slide2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23F949-8B02-52E2-41C6-913C96D36F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DDC73DA-150A-7C83-38BA-9E2558119E5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5759" y="400468"/>
            <a:ext cx="11540691" cy="841191"/>
          </a:xfrm>
        </p:spPr>
        <p:txBody>
          <a:bodyPr>
            <a:normAutofit/>
          </a:bodyPr>
          <a:lstStyle/>
          <a:p>
            <a:r>
              <a:rPr lang="pl-PL" sz="4800" dirty="0">
                <a:latin typeface="+mn-lt"/>
              </a:rPr>
              <a:t>Źródła:</a:t>
            </a:r>
            <a:endParaRPr lang="pl-PL" sz="4800" noProof="0" dirty="0">
              <a:latin typeface="+mn-lt"/>
            </a:endParaRP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26E34BEA-6723-D109-57A9-DE78CDBE0EA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92727" y="1435510"/>
            <a:ext cx="10991273" cy="5022022"/>
          </a:xfrm>
        </p:spPr>
        <p:txBody>
          <a:bodyPr>
            <a:normAutofit/>
          </a:bodyPr>
          <a:lstStyle/>
          <a:p>
            <a:pPr marL="285750" indent="-285750" algn="l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pl-PL" sz="1200" dirty="0">
                <a:ea typeface="Cambria" panose="02040503050406030204" pitchFamily="18" charset="0"/>
                <a:cs typeface="Times New Roman" panose="02020603050405020304" pitchFamily="18" charset="0"/>
                <a:hlinkClick r:id="rId2"/>
              </a:rPr>
              <a:t>https://sip.lex.pl/akty-prawne/dzu-dziennik-ustaw/ogolne-przepisy-bezpieczenstwa-i-higieny-pracy-16798974/par-105</a:t>
            </a:r>
            <a:endParaRPr lang="pl-PL" sz="1200" dirty="0"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marL="285750" indent="-285750" algn="l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pl-PL" sz="1200" dirty="0">
                <a:ea typeface="Cambria" panose="02040503050406030204" pitchFamily="18" charset="0"/>
                <a:cs typeface="Times New Roman" panose="02020603050405020304" pitchFamily="18" charset="0"/>
                <a:hlinkClick r:id="rId3"/>
              </a:rPr>
              <a:t>https://elektryka.edu.pl/uziemienie-rusztowania/</a:t>
            </a:r>
            <a:endParaRPr lang="pl-PL" sz="1200" dirty="0"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marL="285750" indent="-285750" algn="l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pl-PL" sz="1200" dirty="0">
                <a:ea typeface="Cambria" panose="02040503050406030204" pitchFamily="18" charset="0"/>
                <a:cs typeface="Times New Roman" panose="02020603050405020304" pitchFamily="18" charset="0"/>
                <a:hlinkClick r:id="rId4"/>
              </a:rPr>
              <a:t>https://alpinizmprzemyslowy.pl/kaski-do-pracy-dla-alpinistow-przemyslowych-normy-en-397-i-en-12492/</a:t>
            </a:r>
            <a:r>
              <a:rPr lang="pl-PL" sz="1200" dirty="0"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</a:p>
          <a:p>
            <a:pPr marL="285750" indent="-285750" algn="l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pl-PL" sz="1200" dirty="0">
                <a:ea typeface="Cambria" panose="02040503050406030204" pitchFamily="18" charset="0"/>
                <a:cs typeface="Times New Roman" panose="02020603050405020304" pitchFamily="18" charset="0"/>
                <a:hlinkClick r:id="rId5"/>
              </a:rPr>
              <a:t>https://revasiled.pl/blog/czy-system-sterowania-sie-oplaca/</a:t>
            </a:r>
            <a:endParaRPr lang="pl-PL" sz="1200" dirty="0"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marL="285750" indent="-285750" algn="l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pl-PL" sz="1200" dirty="0">
                <a:ea typeface="Cambria" panose="02040503050406030204" pitchFamily="18" charset="0"/>
                <a:cs typeface="Times New Roman" panose="02020603050405020304" pitchFamily="18" charset="0"/>
                <a:hlinkClick r:id="rId6"/>
              </a:rPr>
              <a:t>https://tvilight.com/pl/inteligentne-o%C5%9Bwietlenie-uliczne-0-10v-kontra-dali-d4i/</a:t>
            </a:r>
            <a:endParaRPr lang="pl-PL" sz="1200" dirty="0"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marL="285750" indent="-285750" algn="l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pl-PL" sz="1200" dirty="0">
                <a:ea typeface="Cambria" panose="02040503050406030204" pitchFamily="18" charset="0"/>
                <a:cs typeface="Times New Roman" panose="02020603050405020304" pitchFamily="18" charset="0"/>
                <a:hlinkClick r:id="rId7"/>
              </a:rPr>
              <a:t>https://ledolux.pl/inteligentne-systemy-oswietlenia-ulicznego/</a:t>
            </a:r>
            <a:endParaRPr lang="pl-PL" sz="1200" dirty="0"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marL="285750" indent="-285750" algn="l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pl-PL" sz="1200" dirty="0">
                <a:ea typeface="Cambria" panose="02040503050406030204" pitchFamily="18" charset="0"/>
                <a:cs typeface="Times New Roman" panose="02020603050405020304" pitchFamily="18" charset="0"/>
                <a:hlinkClick r:id="rId8"/>
              </a:rPr>
              <a:t>https://sonel.pl/pl/centrum-wiedzy/artykuly-prasowe/pomiary-natezenia-oswietlenia/oswietlenie-drogowe-zalecenia</a:t>
            </a:r>
            <a:endParaRPr lang="pl-PL" sz="1200" dirty="0"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marL="285750" indent="-285750" algn="l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pl-PL" sz="1200" dirty="0">
                <a:ea typeface="Cambria" panose="02040503050406030204" pitchFamily="18" charset="0"/>
                <a:cs typeface="Times New Roman" panose="02020603050405020304" pitchFamily="18" charset="0"/>
                <a:hlinkClick r:id="rId9"/>
              </a:rPr>
              <a:t>https://www.liderlamp.pl/news-detail-trzonek-gniazdko-zarowki/</a:t>
            </a:r>
            <a:endParaRPr lang="pl-PL" sz="1200" dirty="0"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marL="285750" indent="-285750" algn="l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pl-PL" sz="1200" dirty="0"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pl-PL" sz="1200" dirty="0">
                <a:ea typeface="Cambria" panose="02040503050406030204" pitchFamily="18" charset="0"/>
                <a:cs typeface="Times New Roman" panose="02020603050405020304" pitchFamily="18" charset="0"/>
                <a:hlinkClick r:id="rId10"/>
              </a:rPr>
              <a:t>https://www.techpedia.pl/big.php?no=35633.jpg</a:t>
            </a:r>
            <a:endParaRPr lang="pl-PL" sz="1200" dirty="0"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marL="285750" indent="-285750" algn="l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pl-PL" sz="1200" dirty="0">
                <a:ea typeface="Cambria" panose="02040503050406030204" pitchFamily="18" charset="0"/>
                <a:cs typeface="Times New Roman" panose="02020603050405020304" pitchFamily="18" charset="0"/>
                <a:hlinkClick r:id="rId11"/>
              </a:rPr>
              <a:t>https://klusdesign.pl/blog/dobor-temperatury-barwowej-swiatla-klucz-do-tworzenia-nastroju-i-funkcjonalnosci</a:t>
            </a:r>
            <a:endParaRPr lang="pl-PL" sz="1200" dirty="0"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marL="285750" indent="-285750" algn="l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pl-PL" sz="1200" dirty="0">
                <a:ea typeface="Cambria" panose="02040503050406030204" pitchFamily="18" charset="0"/>
                <a:cs typeface="Times New Roman" panose="02020603050405020304" pitchFamily="18" charset="0"/>
                <a:hlinkClick r:id="rId12"/>
              </a:rPr>
              <a:t>https://www.napiecie.salama.pl/jak-kupic-led-i-nie-przeplacic/</a:t>
            </a:r>
            <a:r>
              <a:rPr lang="pl-PL" sz="1200" dirty="0"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</a:p>
          <a:p>
            <a:pPr marL="285750" indent="-285750" algn="l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pl-PL" sz="1200" dirty="0">
                <a:hlinkClick r:id="rId13"/>
              </a:rPr>
              <a:t>http://www.swiatlo.com/home/article/119-sterowanie-0-10v/37-sterowanie-oswietleniem</a:t>
            </a:r>
            <a:endParaRPr lang="pl-PL" sz="1200" dirty="0"/>
          </a:p>
          <a:p>
            <a:pPr marL="285750" indent="-285750" algn="l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pl-PL" sz="1200" dirty="0">
                <a:latin typeface="Arial" panose="020B0604020202020204" pitchFamily="34" charset="0"/>
                <a:cs typeface="Arial" panose="020B0604020202020204" pitchFamily="34" charset="0"/>
                <a:hlinkClick r:id="rId14"/>
              </a:rPr>
              <a:t>https://www.napiecie.salama.pl/zegar-sterujacy-jaki-wybrac-i-jak-go-podlaczyc/#O-10-V-pod-kontrola-czasu-czyli-zegar-sterujacy-bez-granic</a:t>
            </a:r>
            <a:r>
              <a:rPr lang="pl-PL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pl-PL" sz="1200" dirty="0"/>
          </a:p>
          <a:p>
            <a:pPr marL="285750" indent="-285750" algn="l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pl-PL" sz="1200" dirty="0">
                <a:latin typeface="Arial" panose="020B0604020202020204" pitchFamily="34" charset="0"/>
                <a:cs typeface="Arial" panose="020B0604020202020204" pitchFamily="34" charset="0"/>
                <a:hlinkClick r:id="rId15"/>
              </a:rPr>
              <a:t>http://www.wago.pl/</a:t>
            </a:r>
            <a:r>
              <a:rPr lang="pl-PL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pl-PL" sz="1200" dirty="0"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marL="285750" indent="-285750" algn="l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pl-PL" sz="1200" dirty="0">
                <a:latin typeface="Arial" panose="020B0604020202020204" pitchFamily="34" charset="0"/>
                <a:cs typeface="Arial" panose="020B0604020202020204" pitchFamily="34" charset="0"/>
                <a:hlinkClick r:id="rId16"/>
              </a:rPr>
              <a:t>http://www.wago.pl/rozwiazania/technika-budynkowa/automatyka-budynkowa/opis-systemu/dali/index-2.jsp</a:t>
            </a:r>
            <a:endParaRPr lang="pl-PL" sz="1200" dirty="0"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marL="285750" indent="-285750" algn="l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pl-PL" sz="1200" dirty="0">
                <a:latin typeface="Arial" panose="020B0604020202020204" pitchFamily="34" charset="0"/>
                <a:cs typeface="Arial" panose="020B0604020202020204" pitchFamily="34" charset="0"/>
                <a:hlinkClick r:id="rId17"/>
              </a:rPr>
              <a:t>http://www.osram.pl/osram_pl/aktualnosci-i-wiedza/systemy-sterowania-oswietleniem/technologie/dali/</a:t>
            </a:r>
            <a:endParaRPr lang="pl-PL" sz="1200" dirty="0"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marL="285750" indent="-285750" algn="l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pl-PL" sz="1200" dirty="0">
                <a:hlinkClick r:id="rId18"/>
              </a:rPr>
              <a:t>https://ikmj.com/znak-ce-zgodnosc-europejska-czy-china-export/</a:t>
            </a:r>
            <a:endParaRPr lang="pl-PL" sz="1200" dirty="0"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marL="285750" indent="-285750" algn="l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endParaRPr lang="pl-PL" sz="1200" dirty="0"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4650306"/>
      </p:ext>
    </p:extLst>
  </p:cSld>
  <p:clrMapOvr>
    <a:masterClrMapping/>
  </p:clrMapOvr>
</p:sld>
</file>

<file path=ppt/slides/slide2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F0B1F9-C4A4-A0A6-9092-43929EE214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6D05916-EA37-D316-373A-8D374E3EA65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5759" y="400468"/>
            <a:ext cx="11540691" cy="841191"/>
          </a:xfrm>
        </p:spPr>
        <p:txBody>
          <a:bodyPr>
            <a:normAutofit/>
          </a:bodyPr>
          <a:lstStyle/>
          <a:p>
            <a:r>
              <a:rPr lang="pl-PL" sz="4800" dirty="0">
                <a:latin typeface="+mn-lt"/>
              </a:rPr>
              <a:t>Źródła:</a:t>
            </a:r>
            <a:endParaRPr lang="pl-PL" sz="4800" noProof="0" dirty="0">
              <a:latin typeface="+mn-lt"/>
            </a:endParaRP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7769BF82-BF1B-0F80-83DD-C006631D4CD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92727" y="1435510"/>
            <a:ext cx="10991273" cy="5022022"/>
          </a:xfrm>
        </p:spPr>
        <p:txBody>
          <a:bodyPr>
            <a:normAutofit/>
          </a:bodyPr>
          <a:lstStyle/>
          <a:p>
            <a:pPr marL="285750" indent="-285750" algn="l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pl-PL" sz="1200" dirty="0">
                <a:ea typeface="Cambria" panose="02040503050406030204" pitchFamily="18" charset="0"/>
                <a:cs typeface="Times New Roman" panose="02020603050405020304" pitchFamily="18" charset="0"/>
                <a:hlinkClick r:id="rId2"/>
              </a:rPr>
              <a:t>https://ledolux.pl/oprawy-oswietlenia-ulicznego-led/</a:t>
            </a:r>
            <a:endParaRPr lang="pl-PL" sz="1200" dirty="0"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marL="285750" indent="-285750" algn="l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pl-PL" sz="1200" dirty="0">
                <a:ea typeface="Cambria" panose="02040503050406030204" pitchFamily="18" charset="0"/>
                <a:cs typeface="Times New Roman" panose="02020603050405020304" pitchFamily="18" charset="0"/>
                <a:hlinkClick r:id="rId3"/>
              </a:rPr>
              <a:t>https://www.inwestycje.plus/oswietlenie-biurowe-sufitowe-rodzaje-rozwiazan/</a:t>
            </a:r>
            <a:r>
              <a:rPr lang="pl-PL" sz="1200" dirty="0"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</a:p>
          <a:p>
            <a:pPr marL="285750" indent="-285750" algn="l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pl-PL" sz="1200" dirty="0">
                <a:ea typeface="Cambria" panose="02040503050406030204" pitchFamily="18" charset="0"/>
                <a:cs typeface="Times New Roman" panose="02020603050405020304" pitchFamily="18" charset="0"/>
                <a:hlinkClick r:id="rId4"/>
              </a:rPr>
              <a:t>https://ciemneniebo.pl/news/oswietlenie-przemyslowe</a:t>
            </a:r>
            <a:r>
              <a:rPr lang="pl-PL" sz="1200" dirty="0"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</a:p>
          <a:p>
            <a:pPr marL="285750" indent="-285750" algn="l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pl-PL" sz="1200" dirty="0">
                <a:ea typeface="Cambria" panose="02040503050406030204" pitchFamily="18" charset="0"/>
                <a:cs typeface="Times New Roman" panose="02020603050405020304" pitchFamily="18" charset="0"/>
                <a:hlinkClick r:id="rId5"/>
              </a:rPr>
              <a:t>https://ciemneniebo.pl/przyklady-oswietlen/uliczne</a:t>
            </a:r>
            <a:endParaRPr lang="pl-PL" sz="1200" dirty="0"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marL="285750" indent="-285750" algn="l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pl-PL" sz="1200" dirty="0">
                <a:ea typeface="Cambria" panose="02040503050406030204" pitchFamily="18" charset="0"/>
                <a:cs typeface="Times New Roman" panose="02020603050405020304" pitchFamily="18" charset="0"/>
                <a:hlinkClick r:id="rId6"/>
              </a:rPr>
              <a:t>https://ciemneniebo.pl/przyklady-oswietlen/parkowe</a:t>
            </a:r>
            <a:r>
              <a:rPr lang="pl-PL" sz="1200" dirty="0"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</a:p>
          <a:p>
            <a:pPr marL="285750" indent="-285750" algn="l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pl-PL" sz="1200" dirty="0">
                <a:ea typeface="Cambria" panose="02040503050406030204" pitchFamily="18" charset="0"/>
                <a:cs typeface="Times New Roman" panose="02020603050405020304" pitchFamily="18" charset="0"/>
                <a:hlinkClick r:id="rId7"/>
              </a:rPr>
              <a:t>https://ciemneniebo.pl/przyklady-oswietlen/przydomowe</a:t>
            </a:r>
            <a:r>
              <a:rPr lang="pl-PL" sz="1200" dirty="0"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</a:p>
          <a:p>
            <a:pPr marL="285750" indent="-285750" algn="l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pl-PL" sz="1200" dirty="0">
                <a:ea typeface="Cambria" panose="02040503050406030204" pitchFamily="18" charset="0"/>
                <a:cs typeface="Times New Roman" panose="02020603050405020304" pitchFamily="18" charset="0"/>
                <a:hlinkClick r:id="rId8"/>
              </a:rPr>
              <a:t>https://ciemneniebo.pl/przyklady-oswietlen/sportowe</a:t>
            </a:r>
            <a:r>
              <a:rPr lang="pl-PL" sz="1200" dirty="0"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</a:p>
          <a:p>
            <a:pPr marL="285750" indent="-285750" algn="l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pl-PL" sz="1200" dirty="0">
                <a:ea typeface="Cambria" panose="02040503050406030204" pitchFamily="18" charset="0"/>
                <a:cs typeface="Times New Roman" panose="02020603050405020304" pitchFamily="18" charset="0"/>
                <a:hlinkClick r:id="rId9"/>
              </a:rPr>
              <a:t>https://ciemneniebo.pl/przyklady-oswietlen/architektoniczne</a:t>
            </a:r>
            <a:endParaRPr lang="pl-PL" sz="1200" dirty="0"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marL="285750" indent="-285750" algn="l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pl-PL" sz="1200" dirty="0">
                <a:ea typeface="Cambria" panose="02040503050406030204" pitchFamily="18" charset="0"/>
                <a:cs typeface="Times New Roman" panose="02020603050405020304" pitchFamily="18" charset="0"/>
                <a:hlinkClick r:id="rId10"/>
              </a:rPr>
              <a:t>https://solarled.pl/pl/n/Strefy-wiatrowe-w-Polsce-a-montaz-lamp-solarnych-LED/81</a:t>
            </a:r>
            <a:endParaRPr lang="pl-PL" sz="1200" dirty="0"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marL="285750" indent="-285750" algn="l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pl-PL" sz="1200" dirty="0">
                <a:ea typeface="Cambria" panose="02040503050406030204" pitchFamily="18" charset="0"/>
                <a:cs typeface="Times New Roman" panose="02020603050405020304" pitchFamily="18" charset="0"/>
                <a:hlinkClick r:id="rId11"/>
              </a:rPr>
              <a:t>https://www.napiecie.salama.pl/zegar-sterujacy-jaki-wybrac-i-jak-go-podlaczyc/</a:t>
            </a:r>
            <a:endParaRPr lang="pl-PL" sz="1200" dirty="0"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marL="285750" indent="-285750" algn="l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pl-PL" sz="1200" dirty="0">
                <a:ea typeface="Cambria" panose="02040503050406030204" pitchFamily="18" charset="0"/>
                <a:cs typeface="Times New Roman" panose="02020603050405020304" pitchFamily="18" charset="0"/>
                <a:hlinkClick r:id="rId12"/>
              </a:rPr>
              <a:t>https://www.napiecie.salama.pl/zegary-programowalne-ff-w-praktyce/</a:t>
            </a:r>
            <a:endParaRPr lang="pl-PL" sz="1200" dirty="0"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marL="285750" indent="-285750" algn="l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pl-PL" sz="1200" dirty="0">
                <a:ea typeface="Cambria" panose="02040503050406030204" pitchFamily="18" charset="0"/>
                <a:cs typeface="Times New Roman" panose="02020603050405020304" pitchFamily="18" charset="0"/>
                <a:hlinkClick r:id="rId13"/>
              </a:rPr>
              <a:t>https://www.tim.pl/strefa-porad/Jaki-czujnik-ruchu-wybrac-i-jakich-bledow-unikac-Poradnik-dla-kazdego</a:t>
            </a:r>
            <a:endParaRPr lang="pl-PL" sz="1200" dirty="0"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marL="285750" indent="-285750" algn="l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endParaRPr lang="pl-PL" sz="1200" dirty="0"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marL="285750" indent="-285750" algn="l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endParaRPr lang="pl-PL" sz="1200" dirty="0"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666587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8E3BCD-17A4-0359-C400-C244BFDCEC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>
            <a:extLst>
              <a:ext uri="{FF2B5EF4-FFF2-40B4-BE49-F238E27FC236}">
                <a16:creationId xmlns:a16="http://schemas.microsoft.com/office/drawing/2014/main" id="{2F9713CD-3E9A-1AA6-F7AE-8DF230187C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41884" y="4353338"/>
            <a:ext cx="2064566" cy="2104193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25FE84F1-3A00-D01A-9E3E-07ABC1D8A72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5759" y="400468"/>
            <a:ext cx="11540691" cy="841191"/>
          </a:xfrm>
        </p:spPr>
        <p:txBody>
          <a:bodyPr>
            <a:normAutofit/>
          </a:bodyPr>
          <a:lstStyle/>
          <a:p>
            <a:r>
              <a:rPr lang="pl-PL" sz="4800" noProof="0" dirty="0">
                <a:latin typeface="+mn-lt"/>
              </a:rPr>
              <a:t>BHP - zajęcie pasa ruchu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8E3884FE-6727-150F-4349-5CF117DAB86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65759" y="1649895"/>
            <a:ext cx="11163632" cy="4601817"/>
          </a:xfrm>
        </p:spPr>
        <p:txBody>
          <a:bodyPr>
            <a:normAutofit/>
          </a:bodyPr>
          <a:lstStyle/>
          <a:p>
            <a:pPr algn="l"/>
            <a:r>
              <a:rPr lang="pl-PL" dirty="0"/>
              <a:t>Wymagany jest projekt tymczasowej organizacji ruchu, zatwierdzony przez zarządcę drogi. Projekt powinien uwzględniać: oznakowanie pionowe i poziome, wygrodzenia, sygnalizację świetlną (jeśli jest konieczna), objazdy lub alternatywne przejścia dla pieszych.</a:t>
            </a:r>
            <a:br>
              <a:rPr lang="pl-PL" dirty="0"/>
            </a:br>
            <a:endParaRPr lang="pl-PL" dirty="0"/>
          </a:p>
          <a:p>
            <a:pPr algn="l"/>
            <a:r>
              <a:rPr lang="pl-PL" dirty="0"/>
              <a:t>Miejsce pracy musi być czytelnie oznakowane zgodnie z przepisami: znaki ostrzegawcze (np. A-14 „roboty na drodze”), zapory drogowe, pachołki, taśmy ostrzegawcze, lampy ostrzegawcze (szczególnie po zmroku).</a:t>
            </a:r>
          </a:p>
          <a:p>
            <a:pPr algn="l"/>
            <a:endParaRPr lang="pl-PL" dirty="0"/>
          </a:p>
          <a:p>
            <a:pPr algn="l"/>
            <a:r>
              <a:rPr lang="pl-PL" dirty="0"/>
              <a:t>Dla pieszych należy zapewnić bezpieczne obejście lub przejście.</a:t>
            </a:r>
          </a:p>
        </p:txBody>
      </p:sp>
    </p:spTree>
    <p:extLst>
      <p:ext uri="{BB962C8B-B14F-4D97-AF65-F5344CB8AC3E}">
        <p14:creationId xmlns:p14="http://schemas.microsoft.com/office/powerpoint/2010/main" val="257340457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6BDF6C-73A1-5E2C-A9FF-05A3D712CB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>
            <a:extLst>
              <a:ext uri="{FF2B5EF4-FFF2-40B4-BE49-F238E27FC236}">
                <a16:creationId xmlns:a16="http://schemas.microsoft.com/office/drawing/2014/main" id="{5D5D2515-2917-DE0F-04E1-971E2E1E53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41884" y="4353338"/>
            <a:ext cx="2064566" cy="2104193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75409767-3455-D114-A0FE-FE6879E7C8F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5759" y="400468"/>
            <a:ext cx="11540691" cy="841191"/>
          </a:xfrm>
        </p:spPr>
        <p:txBody>
          <a:bodyPr>
            <a:normAutofit/>
          </a:bodyPr>
          <a:lstStyle/>
          <a:p>
            <a:r>
              <a:rPr lang="pl-PL" sz="4800" noProof="0" dirty="0">
                <a:latin typeface="+mn-lt"/>
              </a:rPr>
              <a:t>BHP - zajęcie pasa ruchu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0502A73D-8112-FA91-5C48-324726388C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6651" y="1977887"/>
            <a:ext cx="11191462" cy="4273825"/>
          </a:xfrm>
        </p:spPr>
        <p:txBody>
          <a:bodyPr>
            <a:normAutofit/>
          </a:bodyPr>
          <a:lstStyle/>
          <a:p>
            <a:pPr algn="l"/>
            <a:r>
              <a:rPr lang="pl-PL" dirty="0"/>
              <a:t>Pracownicy muszą nosić odzież ostrzegawczą (np. kamizelki odblaskowe klasy 2 lub 3).</a:t>
            </a:r>
            <a:br>
              <a:rPr lang="pl-PL" dirty="0"/>
            </a:br>
            <a:endParaRPr lang="pl-PL" dirty="0"/>
          </a:p>
          <a:p>
            <a:pPr algn="l"/>
            <a:r>
              <a:rPr lang="pl-PL" dirty="0"/>
              <a:t>Praca w pobliżu ruchu drogowego wymaga szczególnej ostrożności (zaleca się obecność osoby kierującej ruchem lub zabezpieczającej teren).</a:t>
            </a:r>
          </a:p>
          <a:p>
            <a:pPr algn="l"/>
            <a:endParaRPr lang="pl-PL" dirty="0"/>
          </a:p>
          <a:p>
            <a:pPr algn="l"/>
            <a:r>
              <a:rPr lang="pl-PL" dirty="0"/>
              <a:t>W przypadku większych prac warto: umieścić tablice informacyjne</a:t>
            </a:r>
            <a:br>
              <a:rPr lang="pl-PL" dirty="0"/>
            </a:br>
            <a:r>
              <a:rPr lang="pl-PL" dirty="0"/>
              <a:t>o utrudnieniach, poinformować lokalne media lub społeczność </a:t>
            </a:r>
            <a:br>
              <a:rPr lang="pl-PL" dirty="0"/>
            </a:br>
            <a:r>
              <a:rPr lang="pl-PL" dirty="0"/>
              <a:t>(np. przez stronę gminy), jeśli to konieczne należy skoordynować </a:t>
            </a:r>
            <a:br>
              <a:rPr lang="pl-PL" dirty="0"/>
            </a:br>
            <a:r>
              <a:rPr lang="pl-PL" dirty="0"/>
              <a:t>działania z policją lub strażą miejską.</a:t>
            </a:r>
          </a:p>
        </p:txBody>
      </p:sp>
    </p:spTree>
    <p:extLst>
      <p:ext uri="{BB962C8B-B14F-4D97-AF65-F5344CB8AC3E}">
        <p14:creationId xmlns:p14="http://schemas.microsoft.com/office/powerpoint/2010/main" val="38910362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C3A243-FEC5-1237-51D2-FB2FBF061F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A586FFD-665C-EC8F-80A2-F04AAC256D7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5759" y="400468"/>
            <a:ext cx="11540691" cy="841191"/>
          </a:xfrm>
        </p:spPr>
        <p:txBody>
          <a:bodyPr>
            <a:normAutofit/>
          </a:bodyPr>
          <a:lstStyle/>
          <a:p>
            <a:r>
              <a:rPr lang="pl-PL" sz="4800" noProof="0" dirty="0">
                <a:latin typeface="+mn-lt"/>
              </a:rPr>
              <a:t>BHP - ilość osób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3685F133-9529-875E-A323-F93C72B97E8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7200" y="1948069"/>
            <a:ext cx="11360426" cy="4303643"/>
          </a:xfrm>
        </p:spPr>
        <p:txBody>
          <a:bodyPr>
            <a:normAutofit/>
          </a:bodyPr>
          <a:lstStyle/>
          <a:p>
            <a:pPr algn="l"/>
            <a:r>
              <a:rPr lang="pl-PL" b="1" dirty="0"/>
              <a:t>Jedna osoba może montować oświetlenie zewnętrzne</a:t>
            </a:r>
            <a:r>
              <a:rPr lang="pl-PL" dirty="0"/>
              <a:t>, jeśli nie wykonuje pomiarów końcowych i nie pracuje w warunkach podwyższonego ryzyka.</a:t>
            </a:r>
          </a:p>
          <a:p>
            <a:pPr algn="l"/>
            <a:endParaRPr lang="pl-PL" dirty="0"/>
          </a:p>
          <a:p>
            <a:pPr algn="l"/>
            <a:r>
              <a:rPr lang="pl-PL" b="1" dirty="0"/>
              <a:t>Dwie osoby są wymagane</a:t>
            </a:r>
            <a:r>
              <a:rPr lang="pl-PL" dirty="0"/>
              <a:t> przy: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pl-PL" sz="2400" dirty="0"/>
              <a:t>pomiarach elektrycznych (obowiązek prawny wynikający z przepisów BHP),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pl-PL" sz="2400" dirty="0"/>
              <a:t>pracy na wysokości bez stałych zabezpieczeń,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pl-PL" sz="2400" dirty="0"/>
              <a:t>pracy w warunkach niebezpiecznych (np. w pobliżu ruchu drogowego, w wykopach).</a:t>
            </a:r>
          </a:p>
        </p:txBody>
      </p:sp>
    </p:spTree>
    <p:extLst>
      <p:ext uri="{BB962C8B-B14F-4D97-AF65-F5344CB8AC3E}">
        <p14:creationId xmlns:p14="http://schemas.microsoft.com/office/powerpoint/2010/main" val="267664984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23017D-1342-DDEB-6016-3D2F2A8665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9679164-A51C-75FA-46B7-4D53EDAF5B6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5759" y="400468"/>
            <a:ext cx="11540691" cy="841191"/>
          </a:xfrm>
        </p:spPr>
        <p:txBody>
          <a:bodyPr>
            <a:normAutofit/>
          </a:bodyPr>
          <a:lstStyle/>
          <a:p>
            <a:r>
              <a:rPr lang="pl-PL" sz="4800" noProof="0" dirty="0">
                <a:latin typeface="+mn-lt"/>
              </a:rPr>
              <a:t>Znak CE</a:t>
            </a:r>
          </a:p>
        </p:txBody>
      </p:sp>
      <p:pic>
        <p:nvPicPr>
          <p:cNvPr id="10" name="Obraz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2762" y="1888043"/>
            <a:ext cx="7366684" cy="3827569"/>
          </a:xfrm>
          <a:prstGeom prst="rect">
            <a:avLst/>
          </a:prstGeom>
        </p:spPr>
      </p:pic>
      <p:sp>
        <p:nvSpPr>
          <p:cNvPr id="9" name="pole tekstowe 8"/>
          <p:cNvSpPr txBox="1"/>
          <p:nvPr/>
        </p:nvSpPr>
        <p:spPr>
          <a:xfrm>
            <a:off x="580951" y="6115775"/>
            <a:ext cx="587188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/>
              <a:t>Źródło: </a:t>
            </a:r>
            <a:r>
              <a:rPr lang="pl-PL" sz="1000" dirty="0">
                <a:hlinkClick r:id="rId3"/>
              </a:rPr>
              <a:t>https://ikmj.com/znak-ce-zgodnosc-europejska-czy-china-export/</a:t>
            </a:r>
            <a:r>
              <a:rPr lang="pl-PL" sz="10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33110389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653A27-D182-1156-6207-E12476395B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E12710A-E05E-E040-8208-92023327AAB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5654" y="3008404"/>
            <a:ext cx="11540691" cy="841191"/>
          </a:xfrm>
        </p:spPr>
        <p:txBody>
          <a:bodyPr>
            <a:normAutofit/>
          </a:bodyPr>
          <a:lstStyle/>
          <a:p>
            <a:r>
              <a:rPr lang="pl-PL" sz="4800" noProof="0" dirty="0">
                <a:latin typeface="+mn-lt"/>
              </a:rPr>
              <a:t>Rodzaje oświetlenia zewnętrznego</a:t>
            </a:r>
          </a:p>
        </p:txBody>
      </p:sp>
    </p:spTree>
    <p:extLst>
      <p:ext uri="{BB962C8B-B14F-4D97-AF65-F5344CB8AC3E}">
        <p14:creationId xmlns:p14="http://schemas.microsoft.com/office/powerpoint/2010/main" val="24429530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AA3EA0-5051-8325-AED7-0F475B53C8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8DAE4CF-C069-D566-7D81-8F6B9AC4D6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5759" y="2746100"/>
            <a:ext cx="11540691" cy="841191"/>
          </a:xfrm>
        </p:spPr>
        <p:txBody>
          <a:bodyPr>
            <a:normAutofit/>
          </a:bodyPr>
          <a:lstStyle/>
          <a:p>
            <a:r>
              <a:rPr lang="pl-PL" sz="4800" noProof="0" dirty="0">
                <a:latin typeface="+mn-lt"/>
              </a:rPr>
              <a:t>BHP</a:t>
            </a:r>
          </a:p>
        </p:txBody>
      </p:sp>
    </p:spTree>
    <p:extLst>
      <p:ext uri="{BB962C8B-B14F-4D97-AF65-F5344CB8AC3E}">
        <p14:creationId xmlns:p14="http://schemas.microsoft.com/office/powerpoint/2010/main" val="27381334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BB911A-59F6-8AE5-2C5F-F512D7AD6B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08A3D99-B3A5-DB05-68C8-775F1CB624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5759" y="400468"/>
            <a:ext cx="11540691" cy="841191"/>
          </a:xfrm>
        </p:spPr>
        <p:txBody>
          <a:bodyPr>
            <a:normAutofit/>
          </a:bodyPr>
          <a:lstStyle/>
          <a:p>
            <a:r>
              <a:rPr lang="pl-PL" sz="4800" dirty="0">
                <a:latin typeface="+mn-lt"/>
              </a:rPr>
              <a:t>Rodzaje oświetlanych powierzchni</a:t>
            </a:r>
            <a:endParaRPr lang="pl-PL" sz="4800" noProof="0" dirty="0">
              <a:latin typeface="+mn-lt"/>
            </a:endParaRP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1DB975B1-6F77-78D6-0F0C-A30531050E3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22512" y="1421297"/>
            <a:ext cx="10595113" cy="4830416"/>
          </a:xfrm>
        </p:spPr>
        <p:txBody>
          <a:bodyPr>
            <a:normAutofit/>
          </a:bodyPr>
          <a:lstStyle/>
          <a:p>
            <a:pPr algn="l"/>
            <a:r>
              <a:rPr lang="pl-PL" dirty="0"/>
              <a:t>Skrócone zasady projektowania i montażu oświetlenia ze względu na rodzaj oświetlanych powierzchni: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pl-PL" sz="2400" dirty="0"/>
              <a:t>Drogi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pl-PL" sz="2400" dirty="0"/>
              <a:t>Parkingi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pl-PL" sz="2400" dirty="0"/>
              <a:t>Place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pl-PL" sz="2400" dirty="0"/>
              <a:t>Parki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pl-PL" sz="2400" dirty="0"/>
              <a:t>Oświetlenie ogólne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pl-PL" sz="2400" dirty="0"/>
              <a:t>Oświetlenie dekoracyjne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pl-PL" sz="2400" dirty="0"/>
              <a:t>Oświetlenie stadionów i boisk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pl-PL" sz="2400" dirty="0"/>
              <a:t>Oświetlenie architektoniczne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pl-PL" sz="2400" dirty="0"/>
              <a:t>Oświetlenie ostrzegawcze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pl-PL" sz="2400" dirty="0"/>
              <a:t>Oświetlenie reklamowe</a:t>
            </a:r>
          </a:p>
        </p:txBody>
      </p:sp>
    </p:spTree>
    <p:extLst>
      <p:ext uri="{BB962C8B-B14F-4D97-AF65-F5344CB8AC3E}">
        <p14:creationId xmlns:p14="http://schemas.microsoft.com/office/powerpoint/2010/main" val="367925179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9DAF56-0B4D-B840-795D-EFC17EF632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392FCFB-174E-3000-8E1D-7EC0B1D6CC1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5759" y="400468"/>
            <a:ext cx="11540691" cy="841191"/>
          </a:xfrm>
        </p:spPr>
        <p:txBody>
          <a:bodyPr>
            <a:normAutofit/>
          </a:bodyPr>
          <a:lstStyle/>
          <a:p>
            <a:r>
              <a:rPr lang="pl-PL" sz="4800" b="1" dirty="0"/>
              <a:t>Oświetlenie drogowe</a:t>
            </a:r>
            <a:endParaRPr lang="pl-PL" sz="4800" b="1" noProof="0" dirty="0">
              <a:latin typeface="+mn-lt"/>
            </a:endParaRP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65CAE6AD-BAEB-3661-6939-45CFBFDE21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65274" y="1603896"/>
            <a:ext cx="4661451" cy="4661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96228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B7A022-344F-2500-E1D1-1F543529D0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01B696-3E75-5E35-1688-99AEAAF2E39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5759" y="400468"/>
            <a:ext cx="11540691" cy="841191"/>
          </a:xfrm>
        </p:spPr>
        <p:txBody>
          <a:bodyPr>
            <a:normAutofit/>
          </a:bodyPr>
          <a:lstStyle/>
          <a:p>
            <a:r>
              <a:rPr lang="pl-PL" sz="4800" dirty="0">
                <a:latin typeface="+mn-lt"/>
              </a:rPr>
              <a:t>Zasady projektowania oświetlenia drogowego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08DA852E-C9BE-4B7A-766D-B5D90A8F894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22512" y="1948069"/>
            <a:ext cx="10595113" cy="4303643"/>
          </a:xfrm>
        </p:spPr>
        <p:txBody>
          <a:bodyPr>
            <a:normAutofit/>
          </a:bodyPr>
          <a:lstStyle/>
          <a:p>
            <a:pPr algn="l"/>
            <a:r>
              <a:rPr lang="pl-PL" dirty="0"/>
              <a:t>Stosuj normy PN-EN 13201</a:t>
            </a:r>
          </a:p>
          <a:p>
            <a:pPr algn="l"/>
            <a:r>
              <a:rPr lang="pl-PL" dirty="0"/>
              <a:t>Uwzględnij Rozporządzenie </a:t>
            </a:r>
            <a:r>
              <a:rPr lang="pl-PL" dirty="0" err="1"/>
              <a:t>ws</a:t>
            </a:r>
            <a:r>
              <a:rPr lang="pl-PL" dirty="0"/>
              <a:t>. warunków technicznych dróg</a:t>
            </a:r>
          </a:p>
          <a:p>
            <a:pPr algn="l"/>
            <a:r>
              <a:rPr lang="pl-PL" dirty="0"/>
              <a:t>Dobierz klasę oświetleniową (M, C, P) wg funkcji drogi i ruchu</a:t>
            </a:r>
          </a:p>
          <a:p>
            <a:pPr algn="l"/>
            <a:r>
              <a:rPr lang="pl-PL" dirty="0"/>
              <a:t>Analizuj otoczenie: przeszkody, odbicia, wpływ na mieszkańców</a:t>
            </a:r>
          </a:p>
          <a:p>
            <a:pPr algn="l"/>
            <a:r>
              <a:rPr lang="pl-PL" dirty="0"/>
              <a:t>Ogranicz olśnienie i zanieczyszczenie światłem (ULOR = 0%)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82D53C4A-A4AC-408E-3A30-182ACC4D31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19252" y="4704904"/>
            <a:ext cx="1898373" cy="1898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739320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31E962-83FE-AD10-0F2C-44612D4C1F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EB05CCD-3A7C-B22C-1F6B-B6FFEA3E39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5759" y="400468"/>
            <a:ext cx="11540691" cy="841191"/>
          </a:xfrm>
        </p:spPr>
        <p:txBody>
          <a:bodyPr>
            <a:normAutofit/>
          </a:bodyPr>
          <a:lstStyle/>
          <a:p>
            <a:r>
              <a:rPr lang="pl-PL" sz="4800" b="1" dirty="0"/>
              <a:t>Zasady projektowania oświetlenia drogowego</a:t>
            </a:r>
            <a:endParaRPr lang="pl-PL" sz="4800" b="1" noProof="0" dirty="0">
              <a:latin typeface="+mn-lt"/>
            </a:endParaRP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AE482A21-F48D-CDC2-F59F-20377A4FCD5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15599" y="2286000"/>
            <a:ext cx="11290851" cy="3766930"/>
          </a:xfrm>
        </p:spPr>
        <p:txBody>
          <a:bodyPr>
            <a:noAutofit/>
          </a:bodyPr>
          <a:lstStyle/>
          <a:p>
            <a:pPr algn="l"/>
            <a:r>
              <a:rPr lang="pl-PL" dirty="0"/>
              <a:t>Projektuj energooszczędnie stosuj oprawy LED o wysokiej skuteczności świetlnej </a:t>
            </a:r>
            <a:br>
              <a:rPr lang="pl-PL" dirty="0"/>
            </a:br>
            <a:r>
              <a:rPr lang="pl-PL" dirty="0"/>
              <a:t>np. ≥ 120 lm/W</a:t>
            </a:r>
          </a:p>
          <a:p>
            <a:pPr algn="l"/>
            <a:endParaRPr lang="pl-PL" dirty="0"/>
          </a:p>
          <a:p>
            <a:pPr algn="l"/>
            <a:r>
              <a:rPr lang="pl-PL" dirty="0"/>
              <a:t>Dobieraj oprawy z odpowiednią krzywą rozsyłu światłości kieruj światło tylko tam, </a:t>
            </a:r>
            <a:br>
              <a:rPr lang="pl-PL" dirty="0"/>
            </a:br>
            <a:r>
              <a:rPr lang="pl-PL" dirty="0"/>
              <a:t>gdzie jest potrzebne</a:t>
            </a: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CCB7CC93-A9F1-6A8A-B240-D1913619FD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19252" y="4704904"/>
            <a:ext cx="1898373" cy="1898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851499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473A28-1FC9-76BB-10ED-DA1E668247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CB022FE-FF90-7A35-410F-87741AF4A9C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5759" y="400468"/>
            <a:ext cx="11540691" cy="841191"/>
          </a:xfrm>
        </p:spPr>
        <p:txBody>
          <a:bodyPr>
            <a:normAutofit/>
          </a:bodyPr>
          <a:lstStyle/>
          <a:p>
            <a:r>
              <a:rPr lang="pl-PL" sz="4800" b="1" dirty="0"/>
              <a:t>Zasady projektowania oświetlenia drogowego</a:t>
            </a:r>
            <a:endParaRPr lang="pl-PL" sz="4800" b="1" noProof="0" dirty="0">
              <a:latin typeface="+mn-lt"/>
            </a:endParaRP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FBC0CB45-B59B-8466-2E83-81B020CAD3F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74375" y="1719470"/>
            <a:ext cx="11532075" cy="4333460"/>
          </a:xfrm>
        </p:spPr>
        <p:txBody>
          <a:bodyPr>
            <a:noAutofit/>
          </a:bodyPr>
          <a:lstStyle/>
          <a:p>
            <a:pPr algn="l"/>
            <a:r>
              <a:rPr lang="pl-PL" dirty="0"/>
              <a:t>Uwzględnij sterowanie oświetleniem: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pl-PL" sz="2400" dirty="0"/>
              <a:t>Czasowe (harmonogramy włączania/ściemniania)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pl-PL" sz="2400" dirty="0"/>
              <a:t>Zależne od ruchu (czujniki)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pl-PL" sz="2400" dirty="0"/>
              <a:t>Zależne od natężenia światła dziennego (czujniki zmierzchu, systemy sterowania)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pl-PL" sz="2400" dirty="0"/>
              <a:t>Projektuj z myślą o ściemnianiu nocnym - redukcja mocy w godzinach niskiego ruchu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pl-PL" sz="2400" dirty="0"/>
              <a:t>Uwzględnij możliwość zdalnego zarządzania (systemy SCADA, </a:t>
            </a:r>
            <a:r>
              <a:rPr lang="pl-PL" sz="2400" dirty="0" err="1"/>
              <a:t>IoT</a:t>
            </a:r>
            <a:r>
              <a:rPr lang="pl-PL" sz="2400" dirty="0"/>
              <a:t>)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pl-PL" sz="2400" dirty="0"/>
              <a:t>Minimalizuj koszty eksploatacji i emisję CO₂, bo efektywność to nie tylko oszczędność, ale też ekologia</a:t>
            </a: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55245382-6B85-7B5F-E6D7-450541B595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19252" y="4704904"/>
            <a:ext cx="1898373" cy="1898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703907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7BD7B5-D329-C065-9AC0-BC421DA563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1067CEB-8AC2-B4C4-B1E8-2DB8732D16B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5759" y="400468"/>
            <a:ext cx="11540691" cy="841191"/>
          </a:xfrm>
        </p:spPr>
        <p:txBody>
          <a:bodyPr>
            <a:normAutofit/>
          </a:bodyPr>
          <a:lstStyle/>
          <a:p>
            <a:r>
              <a:rPr lang="pl-PL" sz="4800" b="1" dirty="0"/>
              <a:t>Zasady projektowania oświetlenia drogowego</a:t>
            </a:r>
            <a:endParaRPr lang="pl-PL" sz="4800" b="1" noProof="0" dirty="0">
              <a:latin typeface="+mn-lt"/>
            </a:endParaRP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6AA0B620-B2F1-8FED-556D-7773EFBF037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15599" y="1729409"/>
            <a:ext cx="11290851" cy="3851412"/>
          </a:xfrm>
        </p:spPr>
        <p:txBody>
          <a:bodyPr>
            <a:noAutofit/>
          </a:bodyPr>
          <a:lstStyle/>
          <a:p>
            <a:pPr algn="l"/>
            <a:r>
              <a:rPr lang="pl-PL" dirty="0"/>
              <a:t>Klasy oświetleniowe</a:t>
            </a:r>
          </a:p>
          <a:p>
            <a:pPr algn="l"/>
            <a:endParaRPr lang="pl-PL" dirty="0"/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pl-PL" sz="2400" dirty="0"/>
              <a:t>M – drogi szybkiego ruchu, duże natężenie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pl-PL" sz="2400" dirty="0"/>
              <a:t>C – skrzyżowania, place, strefy manewrowe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pl-PL" sz="2400" dirty="0"/>
              <a:t>P – chodniki, ścieżki rowerowe, strefy piesze</a:t>
            </a:r>
          </a:p>
          <a:p>
            <a:pPr algn="l"/>
            <a:endParaRPr lang="pl-PL" dirty="0"/>
          </a:p>
          <a:p>
            <a:pPr algn="l"/>
            <a:r>
              <a:rPr lang="pl-PL" dirty="0"/>
              <a:t>Dobór klasy wpływa na wymagania dotyczące natężenia i równomierności</a:t>
            </a: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995C0DF4-D637-CCDC-B6D2-158658AB05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19252" y="4704904"/>
            <a:ext cx="1898373" cy="1898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616924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C674CC-B8FF-5B8B-0153-F9203978E7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40D94E8-FC36-7466-C8CF-887F0F24C87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5759" y="400468"/>
            <a:ext cx="11540691" cy="841191"/>
          </a:xfrm>
        </p:spPr>
        <p:txBody>
          <a:bodyPr>
            <a:normAutofit/>
          </a:bodyPr>
          <a:lstStyle/>
          <a:p>
            <a:r>
              <a:rPr lang="pl-PL" sz="4800" b="1" dirty="0"/>
              <a:t>Zasady montażu oświetlenia drogowego</a:t>
            </a:r>
            <a:endParaRPr lang="pl-PL" sz="4800" b="1" noProof="0" dirty="0">
              <a:latin typeface="+mn-lt"/>
            </a:endParaRP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8C15326A-4B6F-A1E0-5B49-1D9EB3F18C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15599" y="1769165"/>
            <a:ext cx="11290851" cy="3811656"/>
          </a:xfrm>
        </p:spPr>
        <p:txBody>
          <a:bodyPr>
            <a:noAutofit/>
          </a:bodyPr>
          <a:lstStyle/>
          <a:p>
            <a:pPr algn="l"/>
            <a:r>
              <a:rPr lang="pl-PL" dirty="0"/>
              <a:t>Dobierz wysokość i rozstaw słupów wg projektu fotometrycznego</a:t>
            </a:r>
          </a:p>
          <a:p>
            <a:pPr algn="l"/>
            <a:r>
              <a:rPr lang="pl-PL" dirty="0"/>
              <a:t>Wykonaj fundamenty zgodnie z warunkami gruntowymi</a:t>
            </a:r>
          </a:p>
          <a:p>
            <a:pPr algn="l"/>
            <a:r>
              <a:rPr lang="pl-PL" dirty="0"/>
              <a:t>Zapewnij skuteczne uziemienie każdego słupa</a:t>
            </a:r>
          </a:p>
          <a:p>
            <a:pPr algn="l"/>
            <a:r>
              <a:rPr lang="pl-PL" dirty="0"/>
              <a:t>Zastosuj zabezpieczenia elektryczne (nadprądowe, przeciwprzepięciowe)</a:t>
            </a:r>
          </a:p>
          <a:p>
            <a:pPr algn="l"/>
            <a:r>
              <a:rPr lang="pl-PL" dirty="0"/>
              <a:t>Montuj oprawy zgodnie z instrukcją i kątem nachylenia zgodnym z projektem</a:t>
            </a:r>
          </a:p>
          <a:p>
            <a:pPr algn="l"/>
            <a:r>
              <a:rPr lang="pl-PL" dirty="0"/>
              <a:t>Wykonaj pomiary natężenia, równomierności i olśnienia</a:t>
            </a:r>
          </a:p>
          <a:p>
            <a:pPr algn="l"/>
            <a:r>
              <a:rPr lang="pl-PL" dirty="0"/>
              <a:t>Sporządź dokumentację powykonawczą i protokół odbioru</a:t>
            </a:r>
            <a:endParaRPr lang="pl-PL" sz="2400" dirty="0"/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77582D9B-9F4E-4857-B8EB-4695FD6EEE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19252" y="4704904"/>
            <a:ext cx="1898373" cy="1898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015317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EE0279-490F-7D4F-9318-11833EA0E1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15B523F-1591-E164-8684-27A63D94D9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5759" y="400468"/>
            <a:ext cx="11540691" cy="841191"/>
          </a:xfrm>
        </p:spPr>
        <p:txBody>
          <a:bodyPr>
            <a:normAutofit/>
          </a:bodyPr>
          <a:lstStyle/>
          <a:p>
            <a:r>
              <a:rPr lang="pl-PL" sz="4800" b="1" dirty="0"/>
              <a:t>Zasady eksploatacji oświetlenia drogowego</a:t>
            </a:r>
            <a:endParaRPr lang="pl-PL" sz="4800" b="1" noProof="0" dirty="0">
              <a:latin typeface="+mn-lt"/>
            </a:endParaRP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37A88CCD-8BDB-AD59-5268-72E69E57109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15599" y="2763078"/>
            <a:ext cx="11290851" cy="2768047"/>
          </a:xfrm>
        </p:spPr>
        <p:txBody>
          <a:bodyPr>
            <a:noAutofit/>
          </a:bodyPr>
          <a:lstStyle/>
          <a:p>
            <a:pPr algn="l"/>
            <a:r>
              <a:rPr lang="pl-PL" dirty="0"/>
              <a:t>Wymieniając oprawy drogowe upewnij się, że są zgodne z projektem, a jeśli stosujesz zamienniki upewnij się, że mają te same parametry i są zatwierdzone przez projektanta znającego daną infrastrukturę. </a:t>
            </a:r>
            <a:endParaRPr lang="pl-PL" sz="2400" dirty="0"/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DF86F0E8-31B5-D0D6-C1E0-FB5690F43D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19252" y="4704904"/>
            <a:ext cx="1898373" cy="1898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129176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27B2485-CCFA-A560-1BD1-9EBDF2F3A0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517B343-A96B-FCA0-727F-2E6DF23C16A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5759" y="400468"/>
            <a:ext cx="11540691" cy="841191"/>
          </a:xfrm>
        </p:spPr>
        <p:txBody>
          <a:bodyPr>
            <a:normAutofit/>
          </a:bodyPr>
          <a:lstStyle/>
          <a:p>
            <a:r>
              <a:rPr lang="pl-PL" sz="4800" noProof="0" dirty="0">
                <a:solidFill>
                  <a:schemeClr val="bg1"/>
                </a:solidFill>
                <a:latin typeface="+mn-lt"/>
              </a:rPr>
              <a:t>Błędny i poprawny montaż opraw ulicznych</a:t>
            </a:r>
          </a:p>
        </p:txBody>
      </p:sp>
      <p:pic>
        <p:nvPicPr>
          <p:cNvPr id="8" name="Obraz 7" descr="Obraz zawierający zrzut ekranu, diagram, tekst, Wykres&#10;&#10;Zawartość wygenerowana przez AI może być niepoprawna.">
            <a:extLst>
              <a:ext uri="{FF2B5EF4-FFF2-40B4-BE49-F238E27FC236}">
                <a16:creationId xmlns:a16="http://schemas.microsoft.com/office/drawing/2014/main" id="{AD28547A-E28A-612B-F62D-6AFA050FDA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5324" y="1409824"/>
            <a:ext cx="9501351" cy="5278528"/>
          </a:xfrm>
          <a:prstGeom prst="rect">
            <a:avLst/>
          </a:prstGeom>
        </p:spPr>
      </p:pic>
      <p:sp>
        <p:nvSpPr>
          <p:cNvPr id="10" name="pole tekstowe 9">
            <a:extLst>
              <a:ext uri="{FF2B5EF4-FFF2-40B4-BE49-F238E27FC236}">
                <a16:creationId xmlns:a16="http://schemas.microsoft.com/office/drawing/2014/main" id="{41A4C5FB-A33F-CDD3-41D1-1C3136091101}"/>
              </a:ext>
            </a:extLst>
          </p:cNvPr>
          <p:cNvSpPr txBox="1"/>
          <p:nvPr/>
        </p:nvSpPr>
        <p:spPr>
          <a:xfrm>
            <a:off x="1711083" y="6334421"/>
            <a:ext cx="769567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>
                <a:solidFill>
                  <a:schemeClr val="bg1"/>
                </a:solidFill>
              </a:rPr>
              <a:t>Źródło: </a:t>
            </a:r>
            <a:r>
              <a:rPr lang="pl-PL" sz="1000" dirty="0">
                <a:solidFill>
                  <a:schemeClr val="bg1"/>
                </a:solidFill>
                <a:hlinkClick r:id="rId3"/>
              </a:rPr>
              <a:t>https://ciemneniebo.pl/przyklady-oswietlen/uliczne</a:t>
            </a:r>
            <a:r>
              <a:rPr lang="pl-PL" sz="1000" dirty="0">
                <a:solidFill>
                  <a:schemeClr val="bg1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7898062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A61C91B-11EB-B84E-E548-89F28A478F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CC3883B-C230-3F1E-70DC-93016371A65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5759" y="400468"/>
            <a:ext cx="11540691" cy="841191"/>
          </a:xfrm>
        </p:spPr>
        <p:txBody>
          <a:bodyPr>
            <a:normAutofit/>
          </a:bodyPr>
          <a:lstStyle/>
          <a:p>
            <a:r>
              <a:rPr lang="pl-PL" sz="4800" b="1" dirty="0"/>
              <a:t>Zasady eksploatacji oświetlenia drogowego</a:t>
            </a:r>
            <a:endParaRPr lang="pl-PL" sz="4800" b="1" noProof="0" dirty="0">
              <a:latin typeface="+mn-lt"/>
            </a:endParaRPr>
          </a:p>
        </p:txBody>
      </p:sp>
      <p:pic>
        <p:nvPicPr>
          <p:cNvPr id="4" name="Obraz 3" descr="Obraz zawierający zrzut ekranu, tekst, diagram, design&#10;&#10;Zawartość wygenerowana przez AI może być niepoprawna.">
            <a:extLst>
              <a:ext uri="{FF2B5EF4-FFF2-40B4-BE49-F238E27FC236}">
                <a16:creationId xmlns:a16="http://schemas.microsoft.com/office/drawing/2014/main" id="{8E9565EF-70F5-14F0-A896-4E08FD3CAA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317" y="890459"/>
            <a:ext cx="10741573" cy="5967541"/>
          </a:xfrm>
          <a:prstGeom prst="rect">
            <a:avLst/>
          </a:prstGeom>
        </p:spPr>
      </p:pic>
      <p:sp>
        <p:nvSpPr>
          <p:cNvPr id="5" name="Tytuł 1">
            <a:extLst>
              <a:ext uri="{FF2B5EF4-FFF2-40B4-BE49-F238E27FC236}">
                <a16:creationId xmlns:a16="http://schemas.microsoft.com/office/drawing/2014/main" id="{DA45B564-B161-5FEC-6C8C-ECD2E209D5ED}"/>
              </a:ext>
            </a:extLst>
          </p:cNvPr>
          <p:cNvSpPr txBox="1">
            <a:spLocks/>
          </p:cNvSpPr>
          <p:nvPr/>
        </p:nvSpPr>
        <p:spPr>
          <a:xfrm>
            <a:off x="518159" y="552868"/>
            <a:ext cx="11540691" cy="84119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4800">
                <a:solidFill>
                  <a:schemeClr val="bg1"/>
                </a:solidFill>
                <a:latin typeface="+mn-lt"/>
              </a:rPr>
              <a:t>Błędny i poprawny montaż opraw ulicznych</a:t>
            </a:r>
            <a:endParaRPr lang="pl-PL" sz="48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C7970679-0692-72FB-5A92-10DA18791BD2}"/>
              </a:ext>
            </a:extLst>
          </p:cNvPr>
          <p:cNvSpPr txBox="1"/>
          <p:nvPr/>
        </p:nvSpPr>
        <p:spPr>
          <a:xfrm>
            <a:off x="239358" y="6457532"/>
            <a:ext cx="769567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>
                <a:solidFill>
                  <a:schemeClr val="bg1"/>
                </a:solidFill>
              </a:rPr>
              <a:t>Źródło: </a:t>
            </a:r>
            <a:r>
              <a:rPr lang="pl-PL" sz="1000" dirty="0">
                <a:solidFill>
                  <a:schemeClr val="bg1"/>
                </a:solidFill>
                <a:hlinkClick r:id="rId3"/>
              </a:rPr>
              <a:t>https://ciemneniebo.pl/przyklady-oswietlen/uliczne</a:t>
            </a:r>
            <a:r>
              <a:rPr lang="pl-PL" sz="1000" dirty="0">
                <a:solidFill>
                  <a:schemeClr val="bg1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608938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F844EC-16AB-956D-C10B-844FF90ECC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29C59C6-5D96-E04F-8AC5-B988BC00BA1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5759" y="400468"/>
            <a:ext cx="11540691" cy="841191"/>
          </a:xfrm>
        </p:spPr>
        <p:txBody>
          <a:bodyPr>
            <a:normAutofit/>
          </a:bodyPr>
          <a:lstStyle/>
          <a:p>
            <a:r>
              <a:rPr lang="pl-PL" sz="4800" noProof="0" dirty="0">
                <a:latin typeface="+mn-lt"/>
              </a:rPr>
              <a:t>BHP - </a:t>
            </a:r>
            <a:r>
              <a:rPr lang="pl-PL" sz="4800" dirty="0">
                <a:latin typeface="+mn-lt"/>
              </a:rPr>
              <a:t>ocena ryzyka</a:t>
            </a:r>
            <a:endParaRPr lang="pl-PL" sz="4800" noProof="0" dirty="0">
              <a:latin typeface="+mn-lt"/>
            </a:endParaRP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DE0339A9-646A-CAE2-FB63-6D821CBFA6A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63047" y="1381539"/>
            <a:ext cx="10465905" cy="4999383"/>
          </a:xfrm>
        </p:spPr>
        <p:txBody>
          <a:bodyPr>
            <a:normAutofit/>
          </a:bodyPr>
          <a:lstStyle/>
          <a:p>
            <a:pPr algn="l">
              <a:lnSpc>
                <a:spcPct val="150000"/>
              </a:lnSpc>
            </a:pPr>
            <a:r>
              <a:rPr lang="pl-PL" dirty="0">
                <a:ea typeface="MS Mincho" panose="02020609040205080304" pitchFamily="49" charset="-128"/>
                <a:cs typeface="Times New Roman" panose="02020603050405020304" pitchFamily="18" charset="0"/>
              </a:rPr>
              <a:t>Przed rozpoczęciem prac należy przeprowadzić ocenę ryzyka zawodowego.</a:t>
            </a:r>
          </a:p>
          <a:p>
            <a:pPr algn="l">
              <a:lnSpc>
                <a:spcPct val="150000"/>
              </a:lnSpc>
            </a:pPr>
            <a:r>
              <a:rPr lang="pl-PL" dirty="0">
                <a:ea typeface="MS Mincho" panose="02020609040205080304" pitchFamily="49" charset="-128"/>
                <a:cs typeface="Times New Roman" panose="02020603050405020304" pitchFamily="18" charset="0"/>
              </a:rPr>
              <a:t>Należy uwzględnić czynniki takie jak: </a:t>
            </a:r>
          </a:p>
          <a:p>
            <a:pPr marL="800100" lvl="1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2400" dirty="0">
                <a:ea typeface="MS Mincho" panose="02020609040205080304" pitchFamily="49" charset="-128"/>
                <a:cs typeface="Times New Roman" panose="02020603050405020304" pitchFamily="18" charset="0"/>
              </a:rPr>
              <a:t>praca na wysokości, </a:t>
            </a:r>
          </a:p>
          <a:p>
            <a:pPr marL="800100" lvl="1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2400" dirty="0">
                <a:ea typeface="MS Mincho" panose="02020609040205080304" pitchFamily="49" charset="-128"/>
                <a:cs typeface="Times New Roman" panose="02020603050405020304" pitchFamily="18" charset="0"/>
              </a:rPr>
              <a:t>warunki atmosferyczne, </a:t>
            </a:r>
          </a:p>
          <a:p>
            <a:pPr marL="800100" lvl="1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2400" dirty="0">
                <a:ea typeface="MS Mincho" panose="02020609040205080304" pitchFamily="49" charset="-128"/>
                <a:cs typeface="Times New Roman" panose="02020603050405020304" pitchFamily="18" charset="0"/>
              </a:rPr>
              <a:t>obecność napięcia elektrycznego, </a:t>
            </a:r>
          </a:p>
          <a:p>
            <a:pPr marL="800100" lvl="1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2400" dirty="0">
                <a:ea typeface="MS Mincho" panose="02020609040205080304" pitchFamily="49" charset="-128"/>
                <a:cs typeface="Times New Roman" panose="02020603050405020304" pitchFamily="18" charset="0"/>
              </a:rPr>
              <a:t>teren pracy (nierówności, pochyłości, twardość i stabilność podłoża).</a:t>
            </a:r>
          </a:p>
        </p:txBody>
      </p:sp>
    </p:spTree>
    <p:extLst>
      <p:ext uri="{BB962C8B-B14F-4D97-AF65-F5344CB8AC3E}">
        <p14:creationId xmlns:p14="http://schemas.microsoft.com/office/powerpoint/2010/main" val="203599985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E72FFB9-8677-4925-250D-8197CD22F8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223D632-B162-7F08-DD48-22621A4BC17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5759" y="400468"/>
            <a:ext cx="11540691" cy="841191"/>
          </a:xfrm>
        </p:spPr>
        <p:txBody>
          <a:bodyPr>
            <a:normAutofit/>
          </a:bodyPr>
          <a:lstStyle/>
          <a:p>
            <a:r>
              <a:rPr lang="pl-PL" sz="4800" b="1" dirty="0"/>
              <a:t>Zasady eksploatacji oświetlenia drogowego</a:t>
            </a:r>
            <a:endParaRPr lang="pl-PL" sz="4800" b="1" noProof="0" dirty="0">
              <a:latin typeface="+mn-lt"/>
            </a:endParaRPr>
          </a:p>
        </p:txBody>
      </p:sp>
      <p:pic>
        <p:nvPicPr>
          <p:cNvPr id="4" name="Obraz 3" descr="Obraz zawierający tekst, zrzut ekranu, diagram, design&#10;&#10;Zawartość wygenerowana przez AI może być niepoprawna.">
            <a:extLst>
              <a:ext uri="{FF2B5EF4-FFF2-40B4-BE49-F238E27FC236}">
                <a16:creationId xmlns:a16="http://schemas.microsoft.com/office/drawing/2014/main" id="{4CB2EAD2-8A63-0D1B-81D7-535DEE4532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864" y="776889"/>
            <a:ext cx="10766272" cy="5981262"/>
          </a:xfrm>
          <a:prstGeom prst="rect">
            <a:avLst/>
          </a:prstGeom>
        </p:spPr>
      </p:pic>
      <p:sp>
        <p:nvSpPr>
          <p:cNvPr id="5" name="Tytuł 1">
            <a:extLst>
              <a:ext uri="{FF2B5EF4-FFF2-40B4-BE49-F238E27FC236}">
                <a16:creationId xmlns:a16="http://schemas.microsoft.com/office/drawing/2014/main" id="{868963FA-249C-7FB5-F79D-E6F8EEB29F11}"/>
              </a:ext>
            </a:extLst>
          </p:cNvPr>
          <p:cNvSpPr txBox="1">
            <a:spLocks/>
          </p:cNvSpPr>
          <p:nvPr/>
        </p:nvSpPr>
        <p:spPr>
          <a:xfrm>
            <a:off x="518159" y="552868"/>
            <a:ext cx="11540691" cy="84119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4800">
                <a:solidFill>
                  <a:schemeClr val="bg1"/>
                </a:solidFill>
                <a:latin typeface="+mn-lt"/>
              </a:rPr>
              <a:t>Błędny i poprawny montaż opraw ulicznych</a:t>
            </a:r>
            <a:endParaRPr lang="pl-PL" sz="48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33410C2E-F9E9-4E4A-FAE8-74A74C1A461A}"/>
              </a:ext>
            </a:extLst>
          </p:cNvPr>
          <p:cNvSpPr txBox="1"/>
          <p:nvPr/>
        </p:nvSpPr>
        <p:spPr>
          <a:xfrm>
            <a:off x="285550" y="6457532"/>
            <a:ext cx="769567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>
                <a:solidFill>
                  <a:schemeClr val="bg1"/>
                </a:solidFill>
              </a:rPr>
              <a:t>Źródło: </a:t>
            </a:r>
            <a:r>
              <a:rPr lang="pl-PL" sz="1000" dirty="0">
                <a:solidFill>
                  <a:schemeClr val="bg1"/>
                </a:solidFill>
                <a:hlinkClick r:id="rId3"/>
              </a:rPr>
              <a:t>https://ciemneniebo.pl/przyklady-oswietlen/uliczne</a:t>
            </a:r>
            <a:r>
              <a:rPr lang="pl-PL" sz="1000" dirty="0">
                <a:solidFill>
                  <a:schemeClr val="bg1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8140632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64C6E6-1A36-5558-FD56-4ED6B3659F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B015721-8BF4-F589-B7F0-77F65AD9B38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5759" y="400468"/>
            <a:ext cx="11540691" cy="841191"/>
          </a:xfrm>
        </p:spPr>
        <p:txBody>
          <a:bodyPr>
            <a:normAutofit/>
          </a:bodyPr>
          <a:lstStyle/>
          <a:p>
            <a:r>
              <a:rPr lang="pl-PL" sz="4800" b="1" dirty="0"/>
              <a:t>Oświetlenie parkingów</a:t>
            </a:r>
            <a:endParaRPr lang="pl-PL" sz="4800" b="1" noProof="0" dirty="0">
              <a:latin typeface="+mn-lt"/>
            </a:endParaRP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BD73E368-B7A3-07B9-D437-14745C1353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70398" y="1858617"/>
            <a:ext cx="4251204" cy="4219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966633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048393-618B-503C-19E4-D07C9CC0AA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8965F36-2B1E-5D3A-FD3C-EABE4BAF994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5759" y="400468"/>
            <a:ext cx="11540691" cy="841191"/>
          </a:xfrm>
        </p:spPr>
        <p:txBody>
          <a:bodyPr>
            <a:normAutofit/>
          </a:bodyPr>
          <a:lstStyle/>
          <a:p>
            <a:r>
              <a:rPr lang="pl-PL" sz="4800" b="1" dirty="0"/>
              <a:t>Zasady projektowania oświetlenia parkingów</a:t>
            </a:r>
            <a:endParaRPr lang="pl-PL" sz="4800" b="1" noProof="0" dirty="0">
              <a:latin typeface="+mn-lt"/>
            </a:endParaRP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0ECB8FCB-2E5C-9188-1A2A-7A7BBB90585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15599" y="1858618"/>
            <a:ext cx="11290851" cy="3672508"/>
          </a:xfrm>
        </p:spPr>
        <p:txBody>
          <a:bodyPr>
            <a:noAutofit/>
          </a:bodyPr>
          <a:lstStyle/>
          <a:p>
            <a:pPr algn="l"/>
            <a:r>
              <a:rPr lang="pl-PL" dirty="0"/>
              <a:t>Stosuj normy PN-EN 12464-2 (oświetlenie zewnętrzne miejsc pracy)</a:t>
            </a:r>
          </a:p>
          <a:p>
            <a:pPr algn="l"/>
            <a:r>
              <a:rPr lang="pl-PL" dirty="0"/>
              <a:t>Uwzględnij typ parkingu: publiczny, prywatny, zadaszony, otwarty</a:t>
            </a:r>
          </a:p>
          <a:p>
            <a:pPr algn="l"/>
            <a:r>
              <a:rPr lang="pl-PL" dirty="0"/>
              <a:t>Dobierz poziom natężenia oświetlenia (typowo 10–20 lx) i równomierność oświetlenia</a:t>
            </a:r>
          </a:p>
          <a:p>
            <a:pPr algn="l"/>
            <a:r>
              <a:rPr lang="pl-PL" dirty="0"/>
              <a:t>Zapewnij bezpieczeństwo użytkowników – widoczność pieszych i przeszkód</a:t>
            </a:r>
          </a:p>
          <a:p>
            <a:pPr algn="l"/>
            <a:r>
              <a:rPr lang="pl-PL" dirty="0"/>
              <a:t>Projektuj z myślą o monitoringu wizyjnym – brak stref zacienionych</a:t>
            </a:r>
          </a:p>
          <a:p>
            <a:pPr algn="l"/>
            <a:r>
              <a:rPr lang="pl-PL" dirty="0"/>
              <a:t>Uwzględnij wpływ światła na otoczenie – ogranicz olśnienie i emisję światła w górę</a:t>
            </a:r>
            <a:endParaRPr lang="pl-PL" sz="2400" dirty="0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65386AC2-5C57-9E69-E54C-474CBF5840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79497" y="4755811"/>
            <a:ext cx="1955410" cy="1940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519982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77A0B0-150B-E071-D060-89D2003804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2E2FCA6-4D0A-5938-982E-224A72DF3C3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5759" y="400468"/>
            <a:ext cx="11540691" cy="841191"/>
          </a:xfrm>
        </p:spPr>
        <p:txBody>
          <a:bodyPr>
            <a:normAutofit/>
          </a:bodyPr>
          <a:lstStyle/>
          <a:p>
            <a:r>
              <a:rPr lang="pl-PL" sz="4800" b="1" dirty="0"/>
              <a:t>Zasady projektowania oświetlenia parkingów</a:t>
            </a:r>
            <a:endParaRPr lang="pl-PL" sz="4800" b="1" noProof="0" dirty="0">
              <a:latin typeface="+mn-lt"/>
            </a:endParaRP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6902B00D-C72F-A205-3B7D-D5408882488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15599" y="1779104"/>
            <a:ext cx="11290851" cy="4089951"/>
          </a:xfrm>
        </p:spPr>
        <p:txBody>
          <a:bodyPr>
            <a:noAutofit/>
          </a:bodyPr>
          <a:lstStyle/>
          <a:p>
            <a:pPr algn="l"/>
            <a:r>
              <a:rPr lang="pl-PL" dirty="0"/>
              <a:t>Projektuj energooszczędnie, stosuj oprawy LED o wysokiej skuteczności (np. ≥ 120 lm/W)</a:t>
            </a:r>
          </a:p>
          <a:p>
            <a:pPr algn="l"/>
            <a:r>
              <a:rPr lang="pl-PL" dirty="0"/>
              <a:t>Wybieraj oprawy z odpowiednią krzywą rozsyłu – światło kieruj tylko na strefy użytkowe</a:t>
            </a:r>
          </a:p>
          <a:p>
            <a:pPr algn="l"/>
            <a:r>
              <a:rPr lang="pl-PL" dirty="0"/>
              <a:t>Zastosuj sterowanie:</a:t>
            </a:r>
          </a:p>
          <a:p>
            <a:pPr algn="l"/>
            <a:r>
              <a:rPr lang="pl-PL" dirty="0"/>
              <a:t>	Czujniki ruchu i obecności (np. PIR, mikrofalowe)</a:t>
            </a:r>
          </a:p>
          <a:p>
            <a:pPr algn="l"/>
            <a:r>
              <a:rPr lang="pl-PL" dirty="0"/>
              <a:t>	Czujniki zmierzchu i harmonogramy czasowe</a:t>
            </a:r>
          </a:p>
          <a:p>
            <a:pPr algn="l"/>
            <a:r>
              <a:rPr lang="pl-PL" dirty="0"/>
              <a:t>	Możliwość ściemniania w godzinach nocnych</a:t>
            </a:r>
          </a:p>
          <a:p>
            <a:pPr algn="l"/>
            <a:r>
              <a:rPr lang="pl-PL" dirty="0"/>
              <a:t>	Rozważ systemy zarządzania oświetleniem</a:t>
            </a:r>
          </a:p>
          <a:p>
            <a:pPr algn="l"/>
            <a:br>
              <a:rPr lang="pl-PL" dirty="0"/>
            </a:br>
            <a:r>
              <a:rPr lang="pl-PL" dirty="0"/>
              <a:t>Projektuj z myślą o niskich kosztach eksploatacji i konserwacji</a:t>
            </a: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7EC77519-4B8F-83E7-6B7E-D527403E34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79497" y="4755811"/>
            <a:ext cx="1955410" cy="1940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029218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FD49BC-CD3C-03A4-B66F-5388FBCC9E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B59EAEA-64A2-C8C5-3C4C-3EE16B0A736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5759" y="400468"/>
            <a:ext cx="11540691" cy="841191"/>
          </a:xfrm>
        </p:spPr>
        <p:txBody>
          <a:bodyPr>
            <a:normAutofit/>
          </a:bodyPr>
          <a:lstStyle/>
          <a:p>
            <a:r>
              <a:rPr lang="pl-PL" sz="4800" b="1" dirty="0"/>
              <a:t>Zasady montażu oświetlenia parkingów</a:t>
            </a:r>
            <a:endParaRPr lang="pl-PL" sz="4800" b="1" noProof="0" dirty="0">
              <a:latin typeface="+mn-lt"/>
            </a:endParaRP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E344EA30-5D75-40E7-5576-B7958C068E4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15599" y="1749287"/>
            <a:ext cx="11290851" cy="4089951"/>
          </a:xfrm>
        </p:spPr>
        <p:txBody>
          <a:bodyPr>
            <a:noAutofit/>
          </a:bodyPr>
          <a:lstStyle/>
          <a:p>
            <a:pPr algn="l"/>
            <a:r>
              <a:rPr lang="pl-PL" dirty="0"/>
              <a:t>Dobierz wysokość słupów: typowo 4 do 6 m (dla parkingów otwartych)</a:t>
            </a:r>
          </a:p>
          <a:p>
            <a:pPr algn="l"/>
            <a:r>
              <a:rPr lang="pl-PL" dirty="0"/>
              <a:t>Zapewnij równomierne rozmieszczenie opraw – brak ciemnych stref</a:t>
            </a:r>
          </a:p>
          <a:p>
            <a:pPr algn="l"/>
            <a:r>
              <a:rPr lang="pl-PL" dirty="0"/>
              <a:t>Zadbaj o odporność opraw (np. IP ≥ 65, IK ≥ 08)</a:t>
            </a:r>
          </a:p>
          <a:p>
            <a:pPr algn="l"/>
            <a:r>
              <a:rPr lang="pl-PL" dirty="0"/>
              <a:t>Wykonaj fundamenty i uziemienie zgodnie z dokumentacją</a:t>
            </a:r>
          </a:p>
          <a:p>
            <a:pPr algn="l"/>
            <a:r>
              <a:rPr lang="pl-PL" dirty="0"/>
              <a:t>Zastosuj zabezpieczenia elektryczne (nadprądowe i ograniczniki przepięć) </a:t>
            </a:r>
          </a:p>
          <a:p>
            <a:pPr algn="l"/>
            <a:r>
              <a:rPr lang="pl-PL" dirty="0"/>
              <a:t>Stosuj oznaczenia kabli</a:t>
            </a:r>
          </a:p>
          <a:p>
            <a:pPr algn="l"/>
            <a:r>
              <a:rPr lang="pl-PL" dirty="0"/>
              <a:t>Wykonaj pomiary natężenia i równomierności oświetlenia</a:t>
            </a:r>
          </a:p>
          <a:p>
            <a:pPr algn="l"/>
            <a:r>
              <a:rPr lang="pl-PL" dirty="0"/>
              <a:t>Sporządź dokumentację powykonawczą i protokół odbioru</a:t>
            </a: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28CECB48-2EA5-253D-B3D7-8C32305EED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79497" y="4755811"/>
            <a:ext cx="1955410" cy="1940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405112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5F7C5F-8A33-5EF3-C628-6951B86A5B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8115FBE-489F-BD67-AE8D-D580AAB1919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5759" y="400468"/>
            <a:ext cx="11540691" cy="841191"/>
          </a:xfrm>
        </p:spPr>
        <p:txBody>
          <a:bodyPr>
            <a:normAutofit/>
          </a:bodyPr>
          <a:lstStyle/>
          <a:p>
            <a:r>
              <a:rPr lang="pl-PL" sz="4800" b="1" dirty="0"/>
              <a:t>Oświetlenie placów</a:t>
            </a:r>
            <a:endParaRPr lang="pl-PL" sz="4800" b="1" noProof="0" dirty="0">
              <a:latin typeface="+mn-lt"/>
            </a:endParaRP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36E9DC75-0EF6-9AD3-55D8-C0EE716B6F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61269" y="1872780"/>
            <a:ext cx="4069462" cy="4075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56571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470279-47A3-1F36-7074-A670E3E0C4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E2F0F19-EFC4-896C-BEF2-6E097E28FF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5759" y="400468"/>
            <a:ext cx="11540691" cy="841191"/>
          </a:xfrm>
        </p:spPr>
        <p:txBody>
          <a:bodyPr>
            <a:normAutofit/>
          </a:bodyPr>
          <a:lstStyle/>
          <a:p>
            <a:r>
              <a:rPr lang="pl-PL" sz="4800" b="1" dirty="0"/>
              <a:t>Zasady projektowania oświetlenia placów</a:t>
            </a:r>
            <a:endParaRPr lang="pl-PL" sz="4800" b="1" noProof="0" dirty="0">
              <a:latin typeface="+mn-lt"/>
            </a:endParaRP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3D6145EF-6F29-E0F7-5D49-E8F90FDDBB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15599" y="1958009"/>
            <a:ext cx="11290851" cy="3573116"/>
          </a:xfrm>
        </p:spPr>
        <p:txBody>
          <a:bodyPr>
            <a:noAutofit/>
          </a:bodyPr>
          <a:lstStyle/>
          <a:p>
            <a:pPr algn="l"/>
            <a:r>
              <a:rPr lang="pl-PL" dirty="0"/>
              <a:t>Stosuj normy PN-EN 12464-2 (oświetlenie zewnętrzne miejsc pracy)</a:t>
            </a:r>
          </a:p>
          <a:p>
            <a:pPr algn="l"/>
            <a:r>
              <a:rPr lang="pl-PL" dirty="0"/>
              <a:t>Uwzględnij funkcję placu: rekreacyjny, przemysłowy, manewrowy, handlowy</a:t>
            </a:r>
          </a:p>
          <a:p>
            <a:pPr algn="l"/>
            <a:r>
              <a:rPr lang="pl-PL" dirty="0"/>
              <a:t>Dobierz poziom natężenia oświetlenia (typowo 10–50 lx) i zadbaj o jego równomierność</a:t>
            </a:r>
          </a:p>
          <a:p>
            <a:pPr algn="l"/>
            <a:r>
              <a:rPr lang="pl-PL" dirty="0"/>
              <a:t>Zapewnij bezpieczeństwo użytkowników – widoczność przeszkód, osób i pojazdów</a:t>
            </a:r>
          </a:p>
          <a:p>
            <a:pPr algn="l"/>
            <a:r>
              <a:rPr lang="pl-PL" dirty="0"/>
              <a:t>Uwzględnij potrzeby monitoringu wizyjnego – brak stref zacienionych</a:t>
            </a:r>
          </a:p>
          <a:p>
            <a:pPr algn="l"/>
            <a:r>
              <a:rPr lang="pl-PL" dirty="0"/>
              <a:t>Ogranicz olśnienie i emisję światła poza obszar placu (ULOR = 0%)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40B2664C-44D9-3887-EE42-1D5ABF42FC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04977" y="4562061"/>
            <a:ext cx="2007067" cy="2010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724002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86BF79-77D3-816A-D5E0-6195A407C1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2082E18-14E8-41E3-8FA5-00A892338C0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5759" y="400468"/>
            <a:ext cx="11540691" cy="841191"/>
          </a:xfrm>
        </p:spPr>
        <p:txBody>
          <a:bodyPr>
            <a:normAutofit/>
          </a:bodyPr>
          <a:lstStyle/>
          <a:p>
            <a:r>
              <a:rPr lang="pl-PL" sz="4800" b="1" dirty="0"/>
              <a:t>Zasady projektowania oświetlenia placów</a:t>
            </a:r>
            <a:endParaRPr lang="pl-PL" sz="4800" b="1" noProof="0" dirty="0">
              <a:latin typeface="+mn-lt"/>
            </a:endParaRP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815FA74F-7039-95F7-66E9-3AAA0CA02AC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15599" y="1868557"/>
            <a:ext cx="11290851" cy="4089951"/>
          </a:xfrm>
        </p:spPr>
        <p:txBody>
          <a:bodyPr>
            <a:noAutofit/>
          </a:bodyPr>
          <a:lstStyle/>
          <a:p>
            <a:pPr algn="l"/>
            <a:r>
              <a:rPr lang="pl-PL" dirty="0"/>
              <a:t>Projektuj energooszczędnie, stosuj oprawy LED o wysokiej skuteczności świetlnej </a:t>
            </a:r>
            <a:br>
              <a:rPr lang="pl-PL" dirty="0"/>
            </a:br>
            <a:r>
              <a:rPr lang="pl-PL" dirty="0"/>
              <a:t>np. ≥ 120 lm/W</a:t>
            </a:r>
          </a:p>
          <a:p>
            <a:pPr algn="l"/>
            <a:r>
              <a:rPr lang="pl-PL" dirty="0"/>
              <a:t>Dobieraj oprawy z odpowiednią krzywą rozsyłu – kieruj światło tylko na obszar placu</a:t>
            </a:r>
          </a:p>
          <a:p>
            <a:pPr algn="l"/>
            <a:r>
              <a:rPr lang="pl-PL" dirty="0"/>
              <a:t>Zastosuj sterowanie:</a:t>
            </a:r>
          </a:p>
          <a:p>
            <a:pPr lvl="1" algn="l"/>
            <a:r>
              <a:rPr lang="pl-PL" sz="2400" dirty="0"/>
              <a:t>Czujniki zmierzchu i harmonogramy czasowe</a:t>
            </a:r>
          </a:p>
          <a:p>
            <a:pPr lvl="1" algn="l"/>
            <a:r>
              <a:rPr lang="pl-PL" sz="2400" dirty="0"/>
              <a:t>Czujniki ruchu (dla placów o zmiennym natężeniu użytkowania)</a:t>
            </a:r>
          </a:p>
          <a:p>
            <a:pPr lvl="1" algn="l"/>
            <a:r>
              <a:rPr lang="pl-PL" sz="2400" dirty="0"/>
              <a:t>Możliwość ściemniania w godzinach nocnych</a:t>
            </a:r>
          </a:p>
          <a:p>
            <a:pPr lvl="1" algn="l"/>
            <a:r>
              <a:rPr lang="pl-PL" sz="2400" dirty="0"/>
              <a:t>Rozważ systemy zarządzania oświetleniem</a:t>
            </a:r>
          </a:p>
          <a:p>
            <a:pPr algn="l"/>
            <a:r>
              <a:rPr lang="pl-PL" dirty="0"/>
              <a:t>Projektuj z myślą o niskich kosztach eksploatacji i konserwacji</a:t>
            </a: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C9F8B72D-BA93-A4D7-55BB-3A3E481045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04977" y="4562061"/>
            <a:ext cx="2007067" cy="2010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902303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4BAE5F-91BA-5FEA-336B-2A190198F9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DCA841F-9441-B50C-38E8-E8D8568076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5759" y="400468"/>
            <a:ext cx="11540691" cy="841191"/>
          </a:xfrm>
        </p:spPr>
        <p:txBody>
          <a:bodyPr>
            <a:normAutofit/>
          </a:bodyPr>
          <a:lstStyle/>
          <a:p>
            <a:r>
              <a:rPr lang="pl-PL" sz="4800" b="1" dirty="0"/>
              <a:t>Zasady montażu oświetlenia placów</a:t>
            </a:r>
            <a:endParaRPr lang="pl-PL" sz="4800" b="1" noProof="0" dirty="0">
              <a:latin typeface="+mn-lt"/>
            </a:endParaRP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DC091959-9A6E-2EBF-F06A-F7DE18CD16C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0678" y="1649895"/>
            <a:ext cx="11290851" cy="4089951"/>
          </a:xfrm>
        </p:spPr>
        <p:txBody>
          <a:bodyPr>
            <a:noAutofit/>
          </a:bodyPr>
          <a:lstStyle/>
          <a:p>
            <a:pPr algn="l"/>
            <a:r>
              <a:rPr lang="pl-PL" dirty="0"/>
              <a:t>Dobierz wysokość słupów: typowo 4–10 m, zależnie od funkcji placu</a:t>
            </a:r>
          </a:p>
          <a:p>
            <a:pPr algn="l"/>
            <a:r>
              <a:rPr lang="pl-PL" dirty="0"/>
              <a:t>Zapewnij równomierne rozmieszczenie opraw – brak ciemnych stref</a:t>
            </a:r>
          </a:p>
          <a:p>
            <a:pPr algn="l"/>
            <a:r>
              <a:rPr lang="pl-PL" dirty="0"/>
              <a:t>Zadbaj o odporność opraw (np. IP ≥ 65, IK ≥ 08) – uwzględnij warunki zewnętrzne</a:t>
            </a:r>
          </a:p>
          <a:p>
            <a:pPr algn="l"/>
            <a:r>
              <a:rPr lang="pl-PL" dirty="0"/>
              <a:t>Wykonaj fundamenty i uziemienie zgodnie z dokumentacją</a:t>
            </a:r>
          </a:p>
          <a:p>
            <a:pPr algn="l"/>
            <a:r>
              <a:rPr lang="pl-PL" dirty="0"/>
              <a:t>Zastosuj zabezpieczenia elektryczne (nadprądowe, ograniczniki przepięć)</a:t>
            </a:r>
          </a:p>
          <a:p>
            <a:pPr algn="l"/>
            <a:r>
              <a:rPr lang="pl-PL" dirty="0"/>
              <a:t>Stosuj oznaczenia kabli</a:t>
            </a:r>
          </a:p>
          <a:p>
            <a:pPr algn="l"/>
            <a:r>
              <a:rPr lang="pl-PL" dirty="0"/>
              <a:t>Wykonaj pomiary natężenia i równomierności oświetlenia</a:t>
            </a:r>
          </a:p>
          <a:p>
            <a:pPr algn="l"/>
            <a:r>
              <a:rPr lang="pl-PL" dirty="0"/>
              <a:t>Sporządź dokumentację powykonawczą i protokół odbioru</a:t>
            </a: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F7962BB2-3E4E-6E9C-2FDC-7EA4D35D2A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04977" y="4562061"/>
            <a:ext cx="2007067" cy="2010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016275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2CF18D-B926-351A-42B6-E216EBD592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785EFF3-D4E1-3EFF-260A-38112FCF15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5759" y="400468"/>
            <a:ext cx="11540691" cy="841191"/>
          </a:xfrm>
        </p:spPr>
        <p:txBody>
          <a:bodyPr>
            <a:normAutofit/>
          </a:bodyPr>
          <a:lstStyle/>
          <a:p>
            <a:r>
              <a:rPr lang="pl-PL" sz="4800" b="1" dirty="0"/>
              <a:t>Oświetlenie parków</a:t>
            </a:r>
            <a:endParaRPr lang="pl-PL" sz="4800" b="1" noProof="0" dirty="0">
              <a:latin typeface="+mn-lt"/>
            </a:endParaRP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01B8BC27-6C7A-254A-9E1A-A45C47EEEA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73731" y="1940469"/>
            <a:ext cx="3444538" cy="3314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65416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01CFB1-DCC0-26D2-0FA6-E52039CF2F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B5A479E4-7B76-88F4-50FB-595BC5728D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75735" y="1600403"/>
            <a:ext cx="2766300" cy="4572396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ED423F88-0EB0-9790-86BE-6F66ED9121B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5759" y="400468"/>
            <a:ext cx="11540691" cy="841191"/>
          </a:xfrm>
        </p:spPr>
        <p:txBody>
          <a:bodyPr>
            <a:normAutofit/>
          </a:bodyPr>
          <a:lstStyle/>
          <a:p>
            <a:r>
              <a:rPr lang="pl-PL" sz="4800" noProof="0" dirty="0">
                <a:latin typeface="+mn-lt"/>
              </a:rPr>
              <a:t>Co to jest praca na wysokości?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844B4F97-2B8E-8162-C58C-EE5B596E48B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65759" y="1849481"/>
            <a:ext cx="8676952" cy="4074240"/>
          </a:xfrm>
        </p:spPr>
        <p:txBody>
          <a:bodyPr>
            <a:normAutofit fontScale="85000" lnSpcReduction="10000"/>
          </a:bodyPr>
          <a:lstStyle/>
          <a:p>
            <a:pPr algn="just">
              <a:lnSpc>
                <a:spcPct val="150000"/>
              </a:lnSpc>
            </a:pPr>
            <a:r>
              <a:rPr lang="pl-PL" dirty="0">
                <a:ea typeface="MS Mincho" panose="02020609040205080304" pitchFamily="49" charset="-128"/>
                <a:cs typeface="Times New Roman" panose="02020603050405020304" pitchFamily="18" charset="0"/>
              </a:rPr>
              <a:t>Zgodnie z § 105 Rozporządzenia Ministra Pracy i Polityki Socjalnej z dnia </a:t>
            </a:r>
            <a:br>
              <a:rPr lang="pl-PL" dirty="0">
                <a:ea typeface="MS Mincho" panose="02020609040205080304" pitchFamily="49" charset="-128"/>
                <a:cs typeface="Times New Roman" panose="02020603050405020304" pitchFamily="18" charset="0"/>
              </a:rPr>
            </a:br>
            <a:r>
              <a:rPr lang="pl-PL" dirty="0">
                <a:ea typeface="MS Mincho" panose="02020609040205080304" pitchFamily="49" charset="-128"/>
                <a:cs typeface="Times New Roman" panose="02020603050405020304" pitchFamily="18" charset="0"/>
              </a:rPr>
              <a:t>26 września 1997 r. w sprawie ogólnych przepisów bezpieczeństwa i higieny pracy:</a:t>
            </a:r>
          </a:p>
          <a:p>
            <a:pPr>
              <a:lnSpc>
                <a:spcPct val="150000"/>
              </a:lnSpc>
            </a:pPr>
            <a:r>
              <a:rPr lang="pl-PL" sz="3200" dirty="0">
                <a:ea typeface="MS Mincho" panose="02020609040205080304" pitchFamily="49" charset="-128"/>
                <a:cs typeface="Times New Roman" panose="02020603050405020304" pitchFamily="18" charset="0"/>
              </a:rPr>
              <a:t>„</a:t>
            </a:r>
            <a:r>
              <a:rPr lang="pl-PL" sz="2800" b="1" dirty="0">
                <a:ea typeface="MS Mincho" panose="02020609040205080304" pitchFamily="49" charset="-128"/>
                <a:cs typeface="Times New Roman" panose="02020603050405020304" pitchFamily="18" charset="0"/>
              </a:rPr>
              <a:t>Pracą na wysokości w rozumieniu rozporządzenia</a:t>
            </a:r>
            <a:br>
              <a:rPr lang="pl-PL" sz="2800" b="1" dirty="0">
                <a:ea typeface="MS Mincho" panose="02020609040205080304" pitchFamily="49" charset="-128"/>
                <a:cs typeface="Times New Roman" panose="02020603050405020304" pitchFamily="18" charset="0"/>
              </a:rPr>
            </a:br>
            <a:r>
              <a:rPr lang="pl-PL" sz="2800" b="1" dirty="0">
                <a:ea typeface="MS Mincho" panose="02020609040205080304" pitchFamily="49" charset="-128"/>
                <a:cs typeface="Times New Roman" panose="02020603050405020304" pitchFamily="18" charset="0"/>
              </a:rPr>
              <a:t>jest praca wykonywana na powierzchni znajdującej się</a:t>
            </a:r>
            <a:br>
              <a:rPr lang="pl-PL" sz="2800" b="1" dirty="0">
                <a:ea typeface="MS Mincho" panose="02020609040205080304" pitchFamily="49" charset="-128"/>
                <a:cs typeface="Times New Roman" panose="02020603050405020304" pitchFamily="18" charset="0"/>
              </a:rPr>
            </a:br>
            <a:r>
              <a:rPr lang="pl-PL" sz="2800" b="1" dirty="0">
                <a:ea typeface="MS Mincho" panose="02020609040205080304" pitchFamily="49" charset="-128"/>
                <a:cs typeface="Times New Roman" panose="02020603050405020304" pitchFamily="18" charset="0"/>
              </a:rPr>
              <a:t>na wysokości co najmniej 1,0 m nad poziomem podłogi lub ziemi.</a:t>
            </a:r>
            <a:r>
              <a:rPr lang="pl-PL" sz="2800" dirty="0">
                <a:ea typeface="MS Mincho" panose="02020609040205080304" pitchFamily="49" charset="-128"/>
                <a:cs typeface="Times New Roman" panose="02020603050405020304" pitchFamily="18" charset="0"/>
              </a:rPr>
              <a:t>”</a:t>
            </a:r>
            <a:endParaRPr lang="pl-PL" sz="3200" dirty="0"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algn="l">
              <a:lnSpc>
                <a:spcPct val="150000"/>
              </a:lnSpc>
            </a:pPr>
            <a:endParaRPr lang="pl-PL" sz="2100" dirty="0"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algn="l">
              <a:lnSpc>
                <a:spcPct val="150000"/>
              </a:lnSpc>
            </a:pPr>
            <a:r>
              <a:rPr lang="pl-PL" sz="2100" dirty="0">
                <a:ea typeface="MS Mincho" panose="02020609040205080304" pitchFamily="49" charset="-128"/>
                <a:cs typeface="Times New Roman" panose="02020603050405020304" pitchFamily="18" charset="0"/>
              </a:rPr>
              <a:t>						Źródło: Dz.U.2003.169.1650 </a:t>
            </a:r>
            <a:r>
              <a:rPr lang="pl-PL" sz="2100" dirty="0" err="1">
                <a:ea typeface="MS Mincho" panose="02020609040205080304" pitchFamily="49" charset="-128"/>
                <a:cs typeface="Times New Roman" panose="02020603050405020304" pitchFamily="18" charset="0"/>
              </a:rPr>
              <a:t>t.j</a:t>
            </a:r>
            <a:r>
              <a:rPr lang="pl-PL" sz="2100" dirty="0">
                <a:ea typeface="MS Mincho" panose="02020609040205080304" pitchFamily="49" charset="-128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8513852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A15984-5D22-728A-6569-AFBC8FEF34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7CFF510-981B-0909-E0F2-C120C2D1C1A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5759" y="400468"/>
            <a:ext cx="11540691" cy="841191"/>
          </a:xfrm>
        </p:spPr>
        <p:txBody>
          <a:bodyPr>
            <a:normAutofit/>
          </a:bodyPr>
          <a:lstStyle/>
          <a:p>
            <a:r>
              <a:rPr lang="pl-PL" sz="4800" b="1" dirty="0"/>
              <a:t>Zasady projektowania oświetlenia parków</a:t>
            </a:r>
            <a:endParaRPr lang="pl-PL" sz="4800" b="1" noProof="0" dirty="0">
              <a:latin typeface="+mn-lt"/>
            </a:endParaRP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9640BA5B-0241-8349-DCA6-E3AD6F03EC0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15599" y="1659835"/>
            <a:ext cx="11290851" cy="3871290"/>
          </a:xfrm>
        </p:spPr>
        <p:txBody>
          <a:bodyPr>
            <a:noAutofit/>
          </a:bodyPr>
          <a:lstStyle/>
          <a:p>
            <a:pPr algn="l"/>
            <a:r>
              <a:rPr lang="pl-PL" dirty="0"/>
              <a:t>Stosuj normy PN-EN 13201 oraz PN-EN 12464-2 (dla stref rekreacyjnych)</a:t>
            </a:r>
          </a:p>
          <a:p>
            <a:pPr algn="l"/>
            <a:r>
              <a:rPr lang="pl-PL" dirty="0"/>
              <a:t>Uwzględnij funkcję parku: rekreacja, komunikacja piesza, bezpieczeństwo</a:t>
            </a:r>
          </a:p>
          <a:p>
            <a:pPr algn="l"/>
            <a:r>
              <a:rPr lang="pl-PL" dirty="0"/>
              <a:t>Dobierz poziom natężenia oświetlenia (typowo 5–20 lx) i równomierność oświetlenia</a:t>
            </a:r>
          </a:p>
          <a:p>
            <a:pPr algn="l"/>
            <a:r>
              <a:rPr lang="pl-PL" dirty="0"/>
              <a:t>Zapewnij komfort i bezpieczeństwo – widoczność ścieżek, obiektów i osób</a:t>
            </a:r>
          </a:p>
          <a:p>
            <a:pPr algn="l"/>
            <a:r>
              <a:rPr lang="pl-PL" dirty="0"/>
              <a:t>Uwzględnij estetykę – światło jako element aranżacji przestrzeni</a:t>
            </a:r>
          </a:p>
          <a:p>
            <a:pPr algn="l"/>
            <a:r>
              <a:rPr lang="pl-PL" dirty="0"/>
              <a:t>Ogranicz olśnienie i zanieczyszczenie światłem – ULOR = 0%, </a:t>
            </a:r>
            <a:br>
              <a:rPr lang="pl-PL" dirty="0"/>
            </a:br>
            <a:r>
              <a:rPr lang="pl-PL" dirty="0"/>
              <a:t>barwa ciepła (2700–3000 K)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34CF7473-EDFB-CEBA-F41B-8C39BC4949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40348" y="4602520"/>
            <a:ext cx="2093330" cy="2014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401381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12EE2D-0798-CE7F-AFF5-B6F9B63313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CED066C-95C1-848B-124D-0D3B1AF628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5759" y="400468"/>
            <a:ext cx="11540691" cy="841191"/>
          </a:xfrm>
        </p:spPr>
        <p:txBody>
          <a:bodyPr>
            <a:normAutofit/>
          </a:bodyPr>
          <a:lstStyle/>
          <a:p>
            <a:r>
              <a:rPr lang="pl-PL" sz="4800" b="1" dirty="0"/>
              <a:t>Zasady projektowania oświetlenia parków</a:t>
            </a:r>
            <a:endParaRPr lang="pl-PL" sz="4800" b="1" noProof="0" dirty="0">
              <a:latin typeface="+mn-lt"/>
            </a:endParaRP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9175DE08-C8B6-9FDF-DD9D-C5CCB1C7C46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15599" y="1789043"/>
            <a:ext cx="11290851" cy="4089951"/>
          </a:xfrm>
        </p:spPr>
        <p:txBody>
          <a:bodyPr>
            <a:noAutofit/>
          </a:bodyPr>
          <a:lstStyle/>
          <a:p>
            <a:pPr algn="l"/>
            <a:r>
              <a:rPr lang="pl-PL" dirty="0"/>
              <a:t>Projektuj energooszczędnie stosuj oprawy LED o wysokiej skuteczności świetlnej </a:t>
            </a:r>
            <a:br>
              <a:rPr lang="pl-PL" dirty="0"/>
            </a:br>
            <a:r>
              <a:rPr lang="pl-PL" dirty="0"/>
              <a:t>np. ≥ 100 lm/W</a:t>
            </a:r>
          </a:p>
          <a:p>
            <a:pPr algn="l"/>
            <a:r>
              <a:rPr lang="pl-PL" dirty="0"/>
              <a:t>Dobieraj oprawy z łagodną krzywą rozsyłu – światło powinno być skierowane w dół</a:t>
            </a:r>
          </a:p>
          <a:p>
            <a:pPr algn="l"/>
            <a:r>
              <a:rPr lang="pl-PL" dirty="0"/>
              <a:t>Zastosuj sterowanie:</a:t>
            </a:r>
          </a:p>
          <a:p>
            <a:pPr lvl="1" algn="l"/>
            <a:r>
              <a:rPr lang="pl-PL" sz="2400" dirty="0"/>
              <a:t>Czujniki zmierzchu i harmonogramy czasowe</a:t>
            </a:r>
          </a:p>
          <a:p>
            <a:pPr lvl="1" algn="l"/>
            <a:r>
              <a:rPr lang="pl-PL" sz="2400" dirty="0"/>
              <a:t>Czujniki ruchu – aktywacja światła tylko przy obecności</a:t>
            </a:r>
          </a:p>
          <a:p>
            <a:pPr lvl="1" algn="l"/>
            <a:r>
              <a:rPr lang="pl-PL" sz="2400" dirty="0"/>
              <a:t>Możliwość ściemniania w godzinach nocnych</a:t>
            </a:r>
          </a:p>
          <a:p>
            <a:pPr lvl="1" algn="l"/>
            <a:r>
              <a:rPr lang="pl-PL" sz="2400" dirty="0"/>
              <a:t>Rozważ systemy zarządzania oświetleniem</a:t>
            </a:r>
          </a:p>
          <a:p>
            <a:pPr algn="l"/>
            <a:r>
              <a:rPr lang="pl-PL" dirty="0"/>
              <a:t>Projektuj z myślą o ekologii i minimalnym wpływie na faunę</a:t>
            </a: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BC8FA486-0460-EDC8-19A2-D301D4F84E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40348" y="4602520"/>
            <a:ext cx="2093330" cy="2014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915664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4EFDF9-FC87-6F81-7E67-330B26D4E6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2463314-A25D-B2C2-0C28-D07538464F9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5759" y="400468"/>
            <a:ext cx="11540691" cy="841191"/>
          </a:xfrm>
        </p:spPr>
        <p:txBody>
          <a:bodyPr>
            <a:normAutofit/>
          </a:bodyPr>
          <a:lstStyle/>
          <a:p>
            <a:r>
              <a:rPr lang="pl-PL" sz="4800" b="1" dirty="0"/>
              <a:t>Zasady montażu oświetlenia parków</a:t>
            </a:r>
            <a:endParaRPr lang="pl-PL" sz="4800" b="1" noProof="0" dirty="0">
              <a:latin typeface="+mn-lt"/>
            </a:endParaRP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D39B9D02-0583-3A31-9803-C8DF180979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15599" y="1590259"/>
            <a:ext cx="11290851" cy="4089951"/>
          </a:xfrm>
        </p:spPr>
        <p:txBody>
          <a:bodyPr>
            <a:noAutofit/>
          </a:bodyPr>
          <a:lstStyle/>
          <a:p>
            <a:pPr algn="l"/>
            <a:r>
              <a:rPr lang="pl-PL" dirty="0"/>
              <a:t>Dobierz wysokość słupów: typowo 3–5 m – dla komfortu pieszych</a:t>
            </a:r>
          </a:p>
          <a:p>
            <a:pPr algn="l"/>
            <a:r>
              <a:rPr lang="pl-PL" dirty="0"/>
              <a:t>Rozmieść równomiernie oprawy – bez ciemnych stref i nadmiernego światła</a:t>
            </a:r>
          </a:p>
          <a:p>
            <a:pPr algn="l"/>
            <a:r>
              <a:rPr lang="pl-PL" dirty="0"/>
              <a:t>Zadbaj o odporność opraw na warunki zewnętrzne np. IP ≥ 65, IK ≥ 08</a:t>
            </a:r>
          </a:p>
          <a:p>
            <a:pPr algn="l"/>
            <a:r>
              <a:rPr lang="pl-PL" dirty="0"/>
              <a:t>Wykonaj fundamenty i uziemienie zgodnie z dokumentacją</a:t>
            </a:r>
          </a:p>
          <a:p>
            <a:pPr algn="l"/>
            <a:r>
              <a:rPr lang="pl-PL" dirty="0"/>
              <a:t>Zastosuj zabezpieczenia elektryczne (nadprądowe i ograniczniki przepięć)</a:t>
            </a:r>
          </a:p>
          <a:p>
            <a:pPr algn="l"/>
            <a:r>
              <a:rPr lang="pl-PL" dirty="0"/>
              <a:t>Stosuj oznaczenia kabli</a:t>
            </a:r>
          </a:p>
          <a:p>
            <a:pPr algn="l"/>
            <a:r>
              <a:rPr lang="pl-PL" dirty="0"/>
              <a:t>Wykonaj pomiary natężenia i równomierności oświetlenia</a:t>
            </a:r>
          </a:p>
          <a:p>
            <a:pPr algn="l"/>
            <a:r>
              <a:rPr lang="pl-PL" dirty="0"/>
              <a:t>Sporządź dokumentację powykonawczą i protokół odbioru</a:t>
            </a: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637C04DC-C832-BD61-BC3D-78DBFDAC23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40348" y="4602520"/>
            <a:ext cx="2093330" cy="2014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015415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BB1BB1E-4B7E-D5DB-37A1-F5CCFBDFB6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0DD55C8-AD8C-7E1B-68FA-322AAB507B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5759" y="400468"/>
            <a:ext cx="11540691" cy="841191"/>
          </a:xfrm>
        </p:spPr>
        <p:txBody>
          <a:bodyPr>
            <a:normAutofit/>
          </a:bodyPr>
          <a:lstStyle/>
          <a:p>
            <a:r>
              <a:rPr lang="pl-PL" sz="4800" b="1" dirty="0"/>
              <a:t>Zasady eksploatacji oświetlenia drogowego</a:t>
            </a:r>
            <a:endParaRPr lang="pl-PL" sz="4800" b="1" noProof="0" dirty="0">
              <a:latin typeface="+mn-lt"/>
            </a:endParaRPr>
          </a:p>
        </p:txBody>
      </p:sp>
      <p:sp>
        <p:nvSpPr>
          <p:cNvPr id="5" name="Tytuł 1">
            <a:extLst>
              <a:ext uri="{FF2B5EF4-FFF2-40B4-BE49-F238E27FC236}">
                <a16:creationId xmlns:a16="http://schemas.microsoft.com/office/drawing/2014/main" id="{70242D92-0D90-FF87-00A5-3C09A1956E64}"/>
              </a:ext>
            </a:extLst>
          </p:cNvPr>
          <p:cNvSpPr txBox="1">
            <a:spLocks/>
          </p:cNvSpPr>
          <p:nvPr/>
        </p:nvSpPr>
        <p:spPr>
          <a:xfrm>
            <a:off x="518159" y="552868"/>
            <a:ext cx="11540691" cy="84119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4800" dirty="0">
                <a:solidFill>
                  <a:schemeClr val="bg1"/>
                </a:solidFill>
                <a:latin typeface="+mn-lt"/>
              </a:rPr>
              <a:t>Błędny i poprawny montaż opraw parkowych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B4A134F6-A065-15F9-35BD-74E72E8347E9}"/>
              </a:ext>
            </a:extLst>
          </p:cNvPr>
          <p:cNvSpPr txBox="1"/>
          <p:nvPr/>
        </p:nvSpPr>
        <p:spPr>
          <a:xfrm>
            <a:off x="285550" y="6457532"/>
            <a:ext cx="769567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>
                <a:solidFill>
                  <a:schemeClr val="bg1"/>
                </a:solidFill>
              </a:rPr>
              <a:t>Źródło: </a:t>
            </a:r>
            <a:r>
              <a:rPr lang="pl-PL" sz="1000" dirty="0">
                <a:solidFill>
                  <a:schemeClr val="bg1"/>
                </a:solidFill>
                <a:hlinkClick r:id="rId2"/>
              </a:rPr>
              <a:t>https://ciemneniebo.pl/przyklady-oswietlen/parkowe</a:t>
            </a:r>
            <a:r>
              <a:rPr lang="pl-PL" sz="1000" dirty="0">
                <a:solidFill>
                  <a:schemeClr val="bg1"/>
                </a:solidFill>
              </a:rPr>
              <a:t> </a:t>
            </a:r>
          </a:p>
        </p:txBody>
      </p:sp>
      <p:pic>
        <p:nvPicPr>
          <p:cNvPr id="8194" name="Picture 2" descr="ucieczka swiatla">
            <a:extLst>
              <a:ext uri="{FF2B5EF4-FFF2-40B4-BE49-F238E27FC236}">
                <a16:creationId xmlns:a16="http://schemas.microsoft.com/office/drawing/2014/main" id="{765D457E-4479-F422-3745-97D3A84487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7005" y="2186609"/>
            <a:ext cx="10037990" cy="3607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49958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F97A44B-AE53-28DA-EF9D-DBAE543D3E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64BC285-7096-8FD1-86A1-67FBD379B4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5759" y="400468"/>
            <a:ext cx="11540691" cy="841191"/>
          </a:xfrm>
        </p:spPr>
        <p:txBody>
          <a:bodyPr>
            <a:normAutofit/>
          </a:bodyPr>
          <a:lstStyle/>
          <a:p>
            <a:r>
              <a:rPr lang="pl-PL" sz="4800" b="1" dirty="0"/>
              <a:t>Zasady eksploatacji oświetlenia drogowego</a:t>
            </a:r>
            <a:endParaRPr lang="pl-PL" sz="4800" b="1" noProof="0" dirty="0">
              <a:latin typeface="+mn-lt"/>
            </a:endParaRPr>
          </a:p>
        </p:txBody>
      </p:sp>
      <p:sp>
        <p:nvSpPr>
          <p:cNvPr id="5" name="Tytuł 1">
            <a:extLst>
              <a:ext uri="{FF2B5EF4-FFF2-40B4-BE49-F238E27FC236}">
                <a16:creationId xmlns:a16="http://schemas.microsoft.com/office/drawing/2014/main" id="{7C0E8420-F313-BFE8-A717-7BC228A078E6}"/>
              </a:ext>
            </a:extLst>
          </p:cNvPr>
          <p:cNvSpPr txBox="1">
            <a:spLocks/>
          </p:cNvSpPr>
          <p:nvPr/>
        </p:nvSpPr>
        <p:spPr>
          <a:xfrm>
            <a:off x="518159" y="552868"/>
            <a:ext cx="11540691" cy="84119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4800" dirty="0">
                <a:solidFill>
                  <a:schemeClr val="bg1"/>
                </a:solidFill>
                <a:latin typeface="+mn-lt"/>
              </a:rPr>
              <a:t>Błędny i poprawny montaż opraw parkowych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CC257317-6123-A8B1-7CA6-79F509989CFF}"/>
              </a:ext>
            </a:extLst>
          </p:cNvPr>
          <p:cNvSpPr txBox="1"/>
          <p:nvPr/>
        </p:nvSpPr>
        <p:spPr>
          <a:xfrm>
            <a:off x="285550" y="6457532"/>
            <a:ext cx="769567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>
                <a:solidFill>
                  <a:schemeClr val="bg1"/>
                </a:solidFill>
              </a:rPr>
              <a:t>Źródło: </a:t>
            </a:r>
            <a:r>
              <a:rPr lang="pl-PL" sz="1000" dirty="0">
                <a:solidFill>
                  <a:schemeClr val="bg1"/>
                </a:solidFill>
                <a:hlinkClick r:id="rId2"/>
              </a:rPr>
              <a:t>https://ciemneniebo.pl/przyklady-oswietlen/parkowe</a:t>
            </a:r>
            <a:r>
              <a:rPr lang="pl-PL" sz="1000" dirty="0">
                <a:solidFill>
                  <a:schemeClr val="bg1"/>
                </a:solidFill>
              </a:rPr>
              <a:t> </a:t>
            </a:r>
          </a:p>
        </p:txBody>
      </p:sp>
      <p:pic>
        <p:nvPicPr>
          <p:cNvPr id="11266" name="Picture 2" descr="ucieczka swiatla 2">
            <a:extLst>
              <a:ext uri="{FF2B5EF4-FFF2-40B4-BE49-F238E27FC236}">
                <a16:creationId xmlns:a16="http://schemas.microsoft.com/office/drawing/2014/main" id="{A7AB5AEC-3799-D011-26A6-BBAB41E2A8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5483" y="1730651"/>
            <a:ext cx="7881033" cy="4305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0587110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03410F9-2C05-0E4A-F357-2FE7C1D3D0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5925F6E-6F34-878F-682C-84ED747CCF9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5759" y="400468"/>
            <a:ext cx="11540691" cy="841191"/>
          </a:xfrm>
        </p:spPr>
        <p:txBody>
          <a:bodyPr>
            <a:normAutofit/>
          </a:bodyPr>
          <a:lstStyle/>
          <a:p>
            <a:r>
              <a:rPr lang="pl-PL" sz="4800" b="1" dirty="0"/>
              <a:t>Zasady eksploatacji oświetlenia drogowego</a:t>
            </a:r>
            <a:endParaRPr lang="pl-PL" sz="4800" b="1" noProof="0" dirty="0">
              <a:latin typeface="+mn-lt"/>
            </a:endParaRPr>
          </a:p>
        </p:txBody>
      </p:sp>
      <p:sp>
        <p:nvSpPr>
          <p:cNvPr id="5" name="Tytuł 1">
            <a:extLst>
              <a:ext uri="{FF2B5EF4-FFF2-40B4-BE49-F238E27FC236}">
                <a16:creationId xmlns:a16="http://schemas.microsoft.com/office/drawing/2014/main" id="{74CFB22B-6C2A-0EB6-C2A6-4E53B63A3577}"/>
              </a:ext>
            </a:extLst>
          </p:cNvPr>
          <p:cNvSpPr txBox="1">
            <a:spLocks/>
          </p:cNvSpPr>
          <p:nvPr/>
        </p:nvSpPr>
        <p:spPr>
          <a:xfrm>
            <a:off x="518159" y="552868"/>
            <a:ext cx="11540691" cy="84119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4800" dirty="0">
                <a:solidFill>
                  <a:schemeClr val="bg1"/>
                </a:solidFill>
                <a:latin typeface="+mn-lt"/>
              </a:rPr>
              <a:t>Błędny i poprawny montaż opraw parkowych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8352F3A9-EE52-10C1-303C-4E68D88147B1}"/>
              </a:ext>
            </a:extLst>
          </p:cNvPr>
          <p:cNvSpPr txBox="1"/>
          <p:nvPr/>
        </p:nvSpPr>
        <p:spPr>
          <a:xfrm>
            <a:off x="285550" y="6457532"/>
            <a:ext cx="769567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>
                <a:solidFill>
                  <a:schemeClr val="bg1"/>
                </a:solidFill>
              </a:rPr>
              <a:t>Źródło: </a:t>
            </a:r>
            <a:r>
              <a:rPr lang="pl-PL" sz="1000" dirty="0">
                <a:solidFill>
                  <a:schemeClr val="bg1"/>
                </a:solidFill>
                <a:hlinkClick r:id="rId2"/>
              </a:rPr>
              <a:t>https://ciemneniebo.pl/przyklady-oswietlen/parkowe</a:t>
            </a:r>
            <a:r>
              <a:rPr lang="pl-PL" sz="1000" dirty="0">
                <a:solidFill>
                  <a:schemeClr val="bg1"/>
                </a:solidFill>
              </a:rPr>
              <a:t> </a:t>
            </a:r>
          </a:p>
        </p:txBody>
      </p:sp>
      <p:pic>
        <p:nvPicPr>
          <p:cNvPr id="12290" name="Picture 2" descr="lokalizacja parkowa">
            <a:extLst>
              <a:ext uri="{FF2B5EF4-FFF2-40B4-BE49-F238E27FC236}">
                <a16:creationId xmlns:a16="http://schemas.microsoft.com/office/drawing/2014/main" id="{AED72645-AA68-0F65-2FD2-C22EFC921A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289" y="2416017"/>
            <a:ext cx="10521421" cy="3214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35099992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6115F0-3FAA-4AD8-09FB-2B6E48ABD0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421A5C5-1BCD-B9F6-D12C-783B704DC6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5759" y="400468"/>
            <a:ext cx="11540691" cy="841191"/>
          </a:xfrm>
        </p:spPr>
        <p:txBody>
          <a:bodyPr>
            <a:normAutofit/>
          </a:bodyPr>
          <a:lstStyle/>
          <a:p>
            <a:r>
              <a:rPr lang="pl-PL" sz="4800" b="1" dirty="0"/>
              <a:t>Oświetlenie ogólne</a:t>
            </a:r>
            <a:endParaRPr lang="pl-PL" sz="4800" b="1" noProof="0" dirty="0">
              <a:latin typeface="+mn-lt"/>
            </a:endParaRP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16338078-EDA2-90AC-DD1C-26010ADFA2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51201" y="1759226"/>
            <a:ext cx="4489597" cy="4462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93898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265073-E525-C6B0-6855-77E6FA897E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E5FD7B5-E3EB-A76E-86EE-787E5153DB0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5759" y="400468"/>
            <a:ext cx="11540691" cy="841191"/>
          </a:xfrm>
        </p:spPr>
        <p:txBody>
          <a:bodyPr>
            <a:normAutofit/>
          </a:bodyPr>
          <a:lstStyle/>
          <a:p>
            <a:r>
              <a:rPr lang="pl-PL" sz="4800" b="1" dirty="0"/>
              <a:t>Zasady projektowania oświetlenia ogólnego</a:t>
            </a:r>
            <a:endParaRPr lang="pl-PL" sz="4800" b="1" noProof="0" dirty="0">
              <a:latin typeface="+mn-lt"/>
            </a:endParaRP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87EAC780-B05C-527C-AD86-74A2EDC9E45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15599" y="1828800"/>
            <a:ext cx="11290851" cy="4089951"/>
          </a:xfrm>
        </p:spPr>
        <p:txBody>
          <a:bodyPr>
            <a:noAutofit/>
          </a:bodyPr>
          <a:lstStyle/>
          <a:p>
            <a:pPr algn="l"/>
            <a:r>
              <a:rPr lang="pl-PL" dirty="0"/>
              <a:t>Stosuj normy PN-EN 13201 oraz PN-EN 12464-2</a:t>
            </a:r>
          </a:p>
          <a:p>
            <a:pPr algn="l"/>
            <a:r>
              <a:rPr lang="pl-PL" dirty="0"/>
              <a:t>Uwzględnij funkcję terenu: komunikacja piesza, rekreacja, bezpieczeństwo</a:t>
            </a:r>
          </a:p>
          <a:p>
            <a:pPr algn="l"/>
            <a:r>
              <a:rPr lang="pl-PL" dirty="0"/>
              <a:t>Dobierz poziom natężenia oświetlenia (typowo 5–20 lx) i równomierność oświetlenia</a:t>
            </a:r>
          </a:p>
          <a:p>
            <a:pPr algn="l"/>
            <a:r>
              <a:rPr lang="pl-PL" dirty="0"/>
              <a:t>Zapewnij czytelność przestrzeni – widoczność przeszkód, obiektów i osób</a:t>
            </a:r>
          </a:p>
          <a:p>
            <a:pPr algn="l"/>
            <a:r>
              <a:rPr lang="pl-PL" dirty="0"/>
              <a:t>Uwzględnij estetykę – światło jako element aranżacji urbanistycznej</a:t>
            </a:r>
          </a:p>
          <a:p>
            <a:pPr algn="l"/>
            <a:r>
              <a:rPr lang="pl-PL" dirty="0"/>
              <a:t>Ogranicz olśnienie i emisję światła poza obszar użytkowy (ULOR = 0%)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D966F82C-A75F-2807-2E6E-0693F259F3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46879" y="4507618"/>
            <a:ext cx="2059571" cy="2047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4313718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C1343C-94C8-B426-77CF-52DFE15E84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96B849A-9E71-6453-E64B-07DE026324D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5759" y="400468"/>
            <a:ext cx="11540691" cy="841191"/>
          </a:xfrm>
        </p:spPr>
        <p:txBody>
          <a:bodyPr>
            <a:normAutofit/>
          </a:bodyPr>
          <a:lstStyle/>
          <a:p>
            <a:r>
              <a:rPr lang="pl-PL" sz="4800" b="1" dirty="0"/>
              <a:t>Zasady projektowania oświetlenia ogólnego</a:t>
            </a:r>
            <a:endParaRPr lang="pl-PL" sz="4800" b="1" noProof="0" dirty="0">
              <a:latin typeface="+mn-lt"/>
            </a:endParaRP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4B654BB6-3D96-A91C-CD3E-D3038BD8030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15599" y="1898374"/>
            <a:ext cx="11290851" cy="4089951"/>
          </a:xfrm>
        </p:spPr>
        <p:txBody>
          <a:bodyPr>
            <a:noAutofit/>
          </a:bodyPr>
          <a:lstStyle/>
          <a:p>
            <a:pPr algn="l"/>
            <a:r>
              <a:rPr lang="pl-PL" dirty="0"/>
              <a:t>Projektuj energooszczędnie stosuj oprawy LED o wysokiej skuteczności świetlnej </a:t>
            </a:r>
            <a:br>
              <a:rPr lang="pl-PL" dirty="0"/>
            </a:br>
            <a:r>
              <a:rPr lang="pl-PL" dirty="0"/>
              <a:t>np. ≥ 100–120 lm/W</a:t>
            </a:r>
          </a:p>
          <a:p>
            <a:pPr algn="l"/>
            <a:r>
              <a:rPr lang="pl-PL" dirty="0"/>
              <a:t>Dobieraj oprawy z odpowiednią krzywą rozsyłu – światło skierowane w dół</a:t>
            </a:r>
          </a:p>
          <a:p>
            <a:pPr algn="l"/>
            <a:r>
              <a:rPr lang="pl-PL" dirty="0"/>
              <a:t>Zastosuj sterowanie:</a:t>
            </a:r>
          </a:p>
          <a:p>
            <a:pPr algn="l"/>
            <a:r>
              <a:rPr lang="pl-PL" dirty="0"/>
              <a:t>	Czujniki zmierzchu i harmonogramy czasowe</a:t>
            </a:r>
          </a:p>
          <a:p>
            <a:pPr algn="l"/>
            <a:r>
              <a:rPr lang="pl-PL" dirty="0"/>
              <a:t>	Czujniki ruchu – aktywacja światła tylko przy obecności</a:t>
            </a:r>
          </a:p>
          <a:p>
            <a:pPr algn="l"/>
            <a:r>
              <a:rPr lang="pl-PL" dirty="0"/>
              <a:t>	Możliwość ściemniania w godzinach nocnych</a:t>
            </a:r>
          </a:p>
          <a:p>
            <a:pPr algn="l"/>
            <a:r>
              <a:rPr lang="pl-PL" dirty="0"/>
              <a:t>	Rozważ systemy zarządzania oświetleniem</a:t>
            </a:r>
          </a:p>
          <a:p>
            <a:pPr algn="l"/>
            <a:r>
              <a:rPr lang="pl-PL" dirty="0"/>
              <a:t>Projektuj z myślą o ekologii i niskich kosztach eksploatacji</a:t>
            </a: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8E24C11C-453B-7B21-F091-25C735FC8A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46879" y="4507618"/>
            <a:ext cx="2059571" cy="2047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7592339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559629-E9E1-0D07-1B78-A6D2C0D0C5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72A440C-0645-51FE-9AB5-B92630A569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5759" y="400468"/>
            <a:ext cx="11540691" cy="841191"/>
          </a:xfrm>
        </p:spPr>
        <p:txBody>
          <a:bodyPr>
            <a:normAutofit/>
          </a:bodyPr>
          <a:lstStyle/>
          <a:p>
            <a:r>
              <a:rPr lang="pl-PL" sz="4800" b="1" dirty="0"/>
              <a:t>Zasady montażu oświetlenia ogólnego</a:t>
            </a:r>
            <a:endParaRPr lang="pl-PL" sz="4800" b="1" noProof="0" dirty="0">
              <a:latin typeface="+mn-lt"/>
            </a:endParaRP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64E3D068-C998-41A0-1C62-F4FBCD42E65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15599" y="1441174"/>
            <a:ext cx="11290851" cy="4089951"/>
          </a:xfrm>
        </p:spPr>
        <p:txBody>
          <a:bodyPr>
            <a:noAutofit/>
          </a:bodyPr>
          <a:lstStyle/>
          <a:p>
            <a:pPr algn="l"/>
            <a:r>
              <a:rPr lang="pl-PL" dirty="0"/>
              <a:t>Dobierz wysokość słupów: typowo 3–6 m – zależnie od funkcji terenu</a:t>
            </a:r>
          </a:p>
          <a:p>
            <a:pPr algn="l"/>
            <a:r>
              <a:rPr lang="pl-PL" dirty="0"/>
              <a:t>Rozmieść oprawy równomiernie – bez ciemnych stref i nadmiernego światła</a:t>
            </a:r>
          </a:p>
          <a:p>
            <a:pPr algn="l"/>
            <a:r>
              <a:rPr lang="pl-PL" dirty="0"/>
              <a:t>Zadbaj o odporność opraw (np. IP ≥ 65, IK ≥ 08) – uwzględnij warunki zewnętrzne</a:t>
            </a:r>
          </a:p>
          <a:p>
            <a:pPr algn="l"/>
            <a:r>
              <a:rPr lang="pl-PL" dirty="0"/>
              <a:t>Wykonaj fundamenty i uziemienie zgodnie z dokumentacją</a:t>
            </a:r>
          </a:p>
          <a:p>
            <a:pPr algn="l"/>
            <a:r>
              <a:rPr lang="pl-PL" dirty="0"/>
              <a:t>Zastosuj zabezpieczenia elektryczne (nadprądowe i ograniczniki przepięć)</a:t>
            </a:r>
          </a:p>
          <a:p>
            <a:pPr algn="l"/>
            <a:r>
              <a:rPr lang="pl-PL" dirty="0"/>
              <a:t>Stosuj oznaczenia kabli</a:t>
            </a:r>
          </a:p>
          <a:p>
            <a:pPr algn="l"/>
            <a:r>
              <a:rPr lang="pl-PL" dirty="0"/>
              <a:t>Wykonaj pomiary natężenia i równomierności oświetlenia</a:t>
            </a:r>
          </a:p>
          <a:p>
            <a:pPr algn="l"/>
            <a:r>
              <a:rPr lang="pl-PL" dirty="0"/>
              <a:t>Sporządź dokumentację powykonawczą i protokół odbioru</a:t>
            </a: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1289EBB7-7542-CBAE-DDAF-F2D8FC21F0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46879" y="4507618"/>
            <a:ext cx="2059571" cy="2047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2925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1A95B2-CBA3-5ECD-2A9E-3BF8443673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19F59D7-B72A-A3D3-6C49-95A80DC6AA3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5759" y="400468"/>
            <a:ext cx="11540691" cy="841191"/>
          </a:xfrm>
        </p:spPr>
        <p:txBody>
          <a:bodyPr>
            <a:normAutofit/>
          </a:bodyPr>
          <a:lstStyle/>
          <a:p>
            <a:r>
              <a:rPr lang="pl-PL" sz="4800" noProof="0" dirty="0">
                <a:latin typeface="+mn-lt"/>
              </a:rPr>
              <a:t>BHP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C1608710-80A0-8EB1-0D00-B5D3938D4B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0313" y="1888435"/>
            <a:ext cx="6357383" cy="3697356"/>
          </a:xfrm>
        </p:spPr>
        <p:txBody>
          <a:bodyPr>
            <a:normAutofit/>
          </a:bodyPr>
          <a:lstStyle/>
          <a:p>
            <a:pPr algn="l">
              <a:lnSpc>
                <a:spcPct val="150000"/>
              </a:lnSpc>
            </a:pPr>
            <a:r>
              <a:rPr lang="pl-PL" dirty="0">
                <a:ea typeface="MS Mincho" panose="02020609040205080304" pitchFamily="49" charset="-128"/>
                <a:cs typeface="Times New Roman" panose="02020603050405020304" pitchFamily="18" charset="0"/>
              </a:rPr>
              <a:t>Do pracy na wysokości używamy:</a:t>
            </a:r>
          </a:p>
          <a:p>
            <a:pPr marL="800100" lvl="1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2400" dirty="0">
                <a:ea typeface="MS Mincho" panose="02020609040205080304" pitchFamily="49" charset="-128"/>
                <a:cs typeface="Times New Roman" panose="02020603050405020304" pitchFamily="18" charset="0"/>
              </a:rPr>
              <a:t>Drabin,</a:t>
            </a:r>
          </a:p>
          <a:p>
            <a:pPr marL="800100" lvl="1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2400" dirty="0">
                <a:ea typeface="MS Mincho" panose="02020609040205080304" pitchFamily="49" charset="-128"/>
                <a:cs typeface="Times New Roman" panose="02020603050405020304" pitchFamily="18" charset="0"/>
              </a:rPr>
              <a:t>Rusztowań,</a:t>
            </a:r>
          </a:p>
          <a:p>
            <a:pPr marL="800100" lvl="1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2400" dirty="0">
                <a:ea typeface="MS Mincho" panose="02020609040205080304" pitchFamily="49" charset="-128"/>
                <a:cs typeface="Times New Roman" panose="02020603050405020304" pitchFamily="18" charset="0"/>
              </a:rPr>
              <a:t>Podnośników,</a:t>
            </a:r>
          </a:p>
        </p:txBody>
      </p:sp>
      <p:pic>
        <p:nvPicPr>
          <p:cNvPr id="6" name="Obraz 5" descr="Obraz zawierający szkic, rysowanie, drabina, czarne i białe&#10;&#10;Zawartość wygenerowana przez AI może być niepoprawna.">
            <a:extLst>
              <a:ext uri="{FF2B5EF4-FFF2-40B4-BE49-F238E27FC236}">
                <a16:creationId xmlns:a16="http://schemas.microsoft.com/office/drawing/2014/main" id="{D3EED8F2-89A3-054E-BEC3-C05956C2D8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9365" y="2524539"/>
            <a:ext cx="4333461" cy="4333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0164073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5D420B1-63CD-6DEF-1B67-5479183E15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1AC7E2D-9BF2-C606-C34B-7759290A20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5759" y="400468"/>
            <a:ext cx="11540691" cy="841191"/>
          </a:xfrm>
        </p:spPr>
        <p:txBody>
          <a:bodyPr>
            <a:normAutofit/>
          </a:bodyPr>
          <a:lstStyle/>
          <a:p>
            <a:r>
              <a:rPr lang="pl-PL" sz="4800" b="1" dirty="0"/>
              <a:t>Zasady eksploatacji oświetlenia drogowego</a:t>
            </a:r>
            <a:endParaRPr lang="pl-PL" sz="4800" b="1" noProof="0" dirty="0">
              <a:latin typeface="+mn-lt"/>
            </a:endParaRPr>
          </a:p>
        </p:txBody>
      </p:sp>
      <p:sp>
        <p:nvSpPr>
          <p:cNvPr id="5" name="Tytuł 1">
            <a:extLst>
              <a:ext uri="{FF2B5EF4-FFF2-40B4-BE49-F238E27FC236}">
                <a16:creationId xmlns:a16="http://schemas.microsoft.com/office/drawing/2014/main" id="{F5D95869-BD67-583E-32D9-0A98A4B90AD8}"/>
              </a:ext>
            </a:extLst>
          </p:cNvPr>
          <p:cNvSpPr txBox="1">
            <a:spLocks/>
          </p:cNvSpPr>
          <p:nvPr/>
        </p:nvSpPr>
        <p:spPr>
          <a:xfrm>
            <a:off x="518159" y="552868"/>
            <a:ext cx="11540691" cy="841191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4800" dirty="0">
                <a:solidFill>
                  <a:schemeClr val="bg1"/>
                </a:solidFill>
                <a:latin typeface="+mn-lt"/>
              </a:rPr>
              <a:t>Błędny i poprawny montaż oświetlenia ogólnego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E020D8FD-EF08-2F1C-7466-05632996F379}"/>
              </a:ext>
            </a:extLst>
          </p:cNvPr>
          <p:cNvSpPr txBox="1"/>
          <p:nvPr/>
        </p:nvSpPr>
        <p:spPr>
          <a:xfrm>
            <a:off x="285550" y="6457532"/>
            <a:ext cx="769567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>
                <a:solidFill>
                  <a:schemeClr val="bg1"/>
                </a:solidFill>
              </a:rPr>
              <a:t>Źródło: </a:t>
            </a:r>
            <a:r>
              <a:rPr lang="pl-PL" sz="1000" dirty="0">
                <a:solidFill>
                  <a:schemeClr val="bg1"/>
                </a:solidFill>
                <a:hlinkClick r:id="rId2"/>
              </a:rPr>
              <a:t>https://ciemneniebo.pl/przyklady-oswietlen/przydomowe</a:t>
            </a:r>
            <a:r>
              <a:rPr lang="pl-PL" sz="1000" dirty="0">
                <a:solidFill>
                  <a:schemeClr val="bg1"/>
                </a:solidFill>
              </a:rPr>
              <a:t> </a:t>
            </a:r>
          </a:p>
        </p:txBody>
      </p:sp>
      <p:pic>
        <p:nvPicPr>
          <p:cNvPr id="13314" name="Picture 2" descr="Wzór prawidłowego i nieprawidłowego sposobu oświetlenia posesji.">
            <a:extLst>
              <a:ext uri="{FF2B5EF4-FFF2-40B4-BE49-F238E27FC236}">
                <a16:creationId xmlns:a16="http://schemas.microsoft.com/office/drawing/2014/main" id="{7009F381-1B73-EE74-FB07-3F5767F312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2152" y="1692093"/>
            <a:ext cx="6907696" cy="44248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22651521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28A147-8D78-21B0-BE34-84C4139200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E76C91A-C337-9BEE-A10F-29B01D3E715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5759" y="400468"/>
            <a:ext cx="11540691" cy="841191"/>
          </a:xfrm>
        </p:spPr>
        <p:txBody>
          <a:bodyPr>
            <a:normAutofit/>
          </a:bodyPr>
          <a:lstStyle/>
          <a:p>
            <a:r>
              <a:rPr lang="pl-PL" sz="4800" b="1" dirty="0"/>
              <a:t>Oświetlenie dekoracyjne</a:t>
            </a:r>
            <a:endParaRPr lang="pl-PL" sz="4800" b="1" noProof="0" dirty="0">
              <a:latin typeface="+mn-lt"/>
            </a:endParaRP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402250D9-F84A-C8F9-9268-8E1EF44382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90399" y="1625507"/>
            <a:ext cx="4411202" cy="4391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8880268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002A77-2991-B587-C071-4292ED7012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03FBB73-DBED-045D-EBEF-2839012AE51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5759" y="400468"/>
            <a:ext cx="11540691" cy="841191"/>
          </a:xfrm>
        </p:spPr>
        <p:txBody>
          <a:bodyPr>
            <a:normAutofit fontScale="90000"/>
          </a:bodyPr>
          <a:lstStyle/>
          <a:p>
            <a:r>
              <a:rPr lang="pl-PL" sz="4800" b="1" dirty="0"/>
              <a:t>Zasady projektowania oświetlenia dekoracyjnego</a:t>
            </a:r>
            <a:endParaRPr lang="pl-PL" sz="4800" b="1" noProof="0" dirty="0">
              <a:latin typeface="+mn-lt"/>
            </a:endParaRP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91F07205-0F3B-CF92-E56B-0A95DFAA37E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6957" y="1828800"/>
            <a:ext cx="11409493" cy="3702325"/>
          </a:xfrm>
        </p:spPr>
        <p:txBody>
          <a:bodyPr>
            <a:noAutofit/>
          </a:bodyPr>
          <a:lstStyle/>
          <a:p>
            <a:pPr algn="l"/>
            <a:r>
              <a:rPr lang="pl-PL" dirty="0"/>
              <a:t>Uwzględnij cel oświetlenia: podkreślenie formy, nastroju, detalu</a:t>
            </a:r>
          </a:p>
          <a:p>
            <a:pPr algn="l"/>
            <a:r>
              <a:rPr lang="pl-PL" dirty="0"/>
              <a:t>Dobierz barwę światła do materiału i charakteru obiektu (np. ciepła dla zabytków)</a:t>
            </a:r>
          </a:p>
          <a:p>
            <a:pPr algn="l"/>
            <a:r>
              <a:rPr lang="pl-PL" dirty="0"/>
              <a:t>Zadbaj o kontrast i kierunek światła – światło modelujące, unikaj efektu „płaskiego światła”</a:t>
            </a:r>
          </a:p>
          <a:p>
            <a:pPr algn="l"/>
            <a:r>
              <a:rPr lang="pl-PL" dirty="0"/>
              <a:t>Unikaj olśnienia i świecenia w okna – kieruj światło tylko tam, gdzie potrzebne</a:t>
            </a:r>
          </a:p>
          <a:p>
            <a:pPr algn="l"/>
            <a:r>
              <a:rPr lang="pl-PL" dirty="0"/>
              <a:t>Projektuj z myślą o estetyce i harmonii z otoczeniem</a:t>
            </a:r>
          </a:p>
          <a:p>
            <a:pPr algn="l"/>
            <a:r>
              <a:rPr lang="pl-PL" dirty="0"/>
              <a:t>Uwzględnij wpływ światła na przyrodę i nocne niebo (ULOR = 0%)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3B18B744-BFBD-2DD9-2261-67AE6423A2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22353" y="4472609"/>
            <a:ext cx="2093502" cy="2083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7062862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11EDBC-2D4E-9059-5F77-E11D087F93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651A83F-9E67-F1CA-590A-719736AC379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5759" y="400468"/>
            <a:ext cx="11540691" cy="841191"/>
          </a:xfrm>
        </p:spPr>
        <p:txBody>
          <a:bodyPr>
            <a:normAutofit fontScale="90000"/>
          </a:bodyPr>
          <a:lstStyle/>
          <a:p>
            <a:r>
              <a:rPr lang="pl-PL" sz="4800" b="1" dirty="0"/>
              <a:t>Zasady projektowania oświetlenia dekoracyjnego</a:t>
            </a:r>
            <a:endParaRPr lang="pl-PL" sz="4800" b="1" noProof="0" dirty="0">
              <a:latin typeface="+mn-lt"/>
            </a:endParaRP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46366A4A-E32E-32EC-6BF1-1BCD7D6E40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65759" y="1828800"/>
            <a:ext cx="11540691" cy="4089951"/>
          </a:xfrm>
        </p:spPr>
        <p:txBody>
          <a:bodyPr>
            <a:noAutofit/>
          </a:bodyPr>
          <a:lstStyle/>
          <a:p>
            <a:pPr algn="l"/>
            <a:r>
              <a:rPr lang="pl-PL" dirty="0"/>
              <a:t>Projektuj energooszczędnie stosuj oprawy LED o wysokiej skuteczności i precyzyjnym rozsyle</a:t>
            </a:r>
          </a:p>
          <a:p>
            <a:pPr algn="l"/>
            <a:r>
              <a:rPr lang="pl-PL" dirty="0"/>
              <a:t>Wybieraj oprawy z optyką kierunkową – kieruj światło tylko na obiekt</a:t>
            </a:r>
          </a:p>
          <a:p>
            <a:pPr algn="l"/>
            <a:r>
              <a:rPr lang="pl-PL" dirty="0"/>
              <a:t>Zastosuj sterowanie:</a:t>
            </a:r>
          </a:p>
          <a:p>
            <a:pPr algn="l"/>
            <a:r>
              <a:rPr lang="pl-PL" dirty="0"/>
              <a:t>	Harmonogramy czasowe (np. wyłączenie po północy)</a:t>
            </a:r>
          </a:p>
          <a:p>
            <a:pPr algn="l"/>
            <a:r>
              <a:rPr lang="pl-PL" dirty="0"/>
              <a:t>	Czujniki zmierzchu</a:t>
            </a:r>
          </a:p>
          <a:p>
            <a:pPr algn="l"/>
            <a:r>
              <a:rPr lang="pl-PL" dirty="0"/>
              <a:t>	Możliwość zmiany barwy i natężenia (RGBW, DMX, DALI)</a:t>
            </a:r>
          </a:p>
          <a:p>
            <a:pPr algn="l"/>
            <a:endParaRPr lang="pl-PL" dirty="0"/>
          </a:p>
          <a:p>
            <a:pPr algn="l"/>
            <a:r>
              <a:rPr lang="pl-PL" dirty="0"/>
              <a:t>Projektuj z myślą o łatwej konserwacji i niskim zużyciu energii</a:t>
            </a: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DC22BB03-1B1B-4829-A9B0-7F5B8F673B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22353" y="4472609"/>
            <a:ext cx="2093502" cy="2083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9818429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A16E34-DF0A-956B-23B4-C40EB237AB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9FCF3BA-F118-E072-F22C-EC30245B109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5759" y="400468"/>
            <a:ext cx="11540691" cy="841191"/>
          </a:xfrm>
        </p:spPr>
        <p:txBody>
          <a:bodyPr>
            <a:normAutofit/>
          </a:bodyPr>
          <a:lstStyle/>
          <a:p>
            <a:r>
              <a:rPr lang="pl-PL" sz="4800" b="1" dirty="0"/>
              <a:t>Zasady montażu oświetlenia dekoracyjnego</a:t>
            </a:r>
            <a:endParaRPr lang="pl-PL" sz="4800" b="1" noProof="0" dirty="0">
              <a:latin typeface="+mn-lt"/>
            </a:endParaRP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A42E6C83-EF31-EEBF-E5D3-A55CAE8EAD0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15599" y="1580320"/>
            <a:ext cx="11290851" cy="4089951"/>
          </a:xfrm>
        </p:spPr>
        <p:txBody>
          <a:bodyPr>
            <a:noAutofit/>
          </a:bodyPr>
          <a:lstStyle/>
          <a:p>
            <a:pPr algn="l"/>
            <a:r>
              <a:rPr lang="pl-PL" dirty="0"/>
              <a:t>Dobierz lokalizację opraw tak, by ukryć źródło światła</a:t>
            </a:r>
          </a:p>
          <a:p>
            <a:pPr algn="l"/>
            <a:r>
              <a:rPr lang="pl-PL" dirty="0"/>
              <a:t>Zadbaj o odporność opraw (np. IP ≥ 65, IK ≥ 08) – uwzględnij warunki zewnętrzne</a:t>
            </a:r>
          </a:p>
          <a:p>
            <a:pPr algn="l"/>
            <a:r>
              <a:rPr lang="pl-PL" dirty="0"/>
              <a:t>Wykonaj fundamenty (jeśli konieczne) i uziemienie zgodnie z dokumentacją</a:t>
            </a:r>
          </a:p>
          <a:p>
            <a:pPr algn="l"/>
            <a:r>
              <a:rPr lang="pl-PL" dirty="0"/>
              <a:t>Zastosuj zabezpieczenia elektryczne (nadprądowe i ograniczniki przepięć)</a:t>
            </a:r>
          </a:p>
          <a:p>
            <a:pPr algn="l"/>
            <a:r>
              <a:rPr lang="pl-PL" dirty="0"/>
              <a:t>Stosuj oznaczenia kabli</a:t>
            </a:r>
          </a:p>
          <a:p>
            <a:pPr algn="l"/>
            <a:r>
              <a:rPr lang="pl-PL" dirty="0"/>
              <a:t>Wykonaj próbne włączenie i korektę ustawień kierunku/optyki</a:t>
            </a:r>
          </a:p>
          <a:p>
            <a:pPr algn="l"/>
            <a:r>
              <a:rPr lang="pl-PL" dirty="0"/>
              <a:t>Sporządź dokumentację powykonawczą i protokół odbioru</a:t>
            </a: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549EAB3F-C90F-272F-D9C7-241BE4707C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22353" y="4472609"/>
            <a:ext cx="2093502" cy="2083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9028058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8374E8-EF79-80A9-84E9-BB41609B88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09C6C05-3551-33F9-675A-9D48FE11A38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5759" y="400468"/>
            <a:ext cx="11540691" cy="841191"/>
          </a:xfrm>
        </p:spPr>
        <p:txBody>
          <a:bodyPr>
            <a:normAutofit/>
          </a:bodyPr>
          <a:lstStyle/>
          <a:p>
            <a:r>
              <a:rPr lang="pl-PL" sz="4800" b="1" dirty="0"/>
              <a:t>Oświetlenie stadionów i boisk</a:t>
            </a:r>
            <a:endParaRPr lang="pl-PL" sz="4800" b="1" noProof="0" dirty="0">
              <a:latin typeface="+mn-lt"/>
            </a:endParaRP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4F971240-26A7-53C8-9111-300ED8FBB1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87471" y="1815548"/>
            <a:ext cx="4217057" cy="4217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5096402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5E3269-4779-937A-D86D-572F534E5C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C81EFBF-CDE5-8B1D-CA8F-11558045FA7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5759" y="400468"/>
            <a:ext cx="11540691" cy="841191"/>
          </a:xfrm>
        </p:spPr>
        <p:txBody>
          <a:bodyPr>
            <a:normAutofit fontScale="90000"/>
          </a:bodyPr>
          <a:lstStyle/>
          <a:p>
            <a:r>
              <a:rPr lang="pl-PL" sz="4800" b="1" dirty="0"/>
              <a:t>Zasady projektowania oświetlenia stadionów i boisk</a:t>
            </a:r>
            <a:endParaRPr lang="pl-PL" sz="4800" b="1" noProof="0" dirty="0">
              <a:latin typeface="+mn-lt"/>
            </a:endParaRP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6DD140B4-B4EA-CC15-3217-73ACD2D7CBC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15599" y="1441174"/>
            <a:ext cx="11290851" cy="4089951"/>
          </a:xfrm>
        </p:spPr>
        <p:txBody>
          <a:bodyPr>
            <a:noAutofit/>
          </a:bodyPr>
          <a:lstStyle/>
          <a:p>
            <a:pPr algn="l"/>
            <a:r>
              <a:rPr lang="pl-PL" dirty="0"/>
              <a:t>Stosuj normy PN-EN 12193 – oświetlenie obiektów sportowych</a:t>
            </a:r>
          </a:p>
          <a:p>
            <a:pPr algn="l"/>
            <a:r>
              <a:rPr lang="pl-PL" dirty="0"/>
              <a:t>Dobierz poziom natężenia oświetlenia wg klasy obiektu:</a:t>
            </a:r>
          </a:p>
          <a:p>
            <a:pPr algn="l"/>
            <a:r>
              <a:rPr lang="pl-PL" dirty="0"/>
              <a:t>	treningowy: 75–200 lx</a:t>
            </a:r>
          </a:p>
          <a:p>
            <a:pPr algn="l"/>
            <a:r>
              <a:rPr lang="pl-PL" dirty="0"/>
              <a:t>	amatorski: 200–500 lx</a:t>
            </a:r>
          </a:p>
          <a:p>
            <a:pPr algn="l"/>
            <a:r>
              <a:rPr lang="pl-PL" dirty="0"/>
              <a:t>	zawodowy/TV: 750–2000 lx</a:t>
            </a:r>
          </a:p>
          <a:p>
            <a:pPr algn="l"/>
            <a:r>
              <a:rPr lang="pl-PL" dirty="0"/>
              <a:t>Zapewnij równomierność oświetlenia i brak olśnienia zawodników</a:t>
            </a:r>
          </a:p>
          <a:p>
            <a:pPr algn="l"/>
            <a:r>
              <a:rPr lang="pl-PL" dirty="0"/>
              <a:t>Uwzględnij kierunek padania światła – zgodny z osią gry</a:t>
            </a:r>
          </a:p>
          <a:p>
            <a:pPr algn="l"/>
            <a:r>
              <a:rPr lang="pl-PL" dirty="0"/>
              <a:t>Projektuj z myślą o bezpieczeństwie, komforcie i transmisji wideo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05DB3C03-70C4-F727-8ECB-7298BE8F38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64147" y="4452730"/>
            <a:ext cx="2136466" cy="2136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6038360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4640D6-2A96-47BF-CF2A-572686A12D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E5FC411-9008-89AD-4229-73C1B999A1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5759" y="400468"/>
            <a:ext cx="11540691" cy="841191"/>
          </a:xfrm>
        </p:spPr>
        <p:txBody>
          <a:bodyPr>
            <a:normAutofit fontScale="90000"/>
          </a:bodyPr>
          <a:lstStyle/>
          <a:p>
            <a:r>
              <a:rPr lang="pl-PL" sz="4800" b="1" dirty="0"/>
              <a:t>Zasady projektowania oświetlenia stadionów i boisk</a:t>
            </a:r>
            <a:endParaRPr lang="pl-PL" sz="4800" b="1" noProof="0" dirty="0">
              <a:latin typeface="+mn-lt"/>
            </a:endParaRP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2DAD3B99-501B-7F3C-B03A-C20FF8FD5F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15599" y="1441174"/>
            <a:ext cx="11290851" cy="4089951"/>
          </a:xfrm>
        </p:spPr>
        <p:txBody>
          <a:bodyPr>
            <a:noAutofit/>
          </a:bodyPr>
          <a:lstStyle/>
          <a:p>
            <a:pPr algn="l"/>
            <a:r>
              <a:rPr lang="pl-PL" dirty="0"/>
              <a:t>Projektuj energooszczędnie stosuj oprawy LED o wysokiej skuteczności</a:t>
            </a:r>
          </a:p>
          <a:p>
            <a:pPr algn="l"/>
            <a:r>
              <a:rPr lang="pl-PL" dirty="0"/>
              <a:t>np. ≥ 130 lm/W i precyzyjnej optyce</a:t>
            </a:r>
          </a:p>
          <a:p>
            <a:pPr algn="l"/>
            <a:r>
              <a:rPr lang="pl-PL" dirty="0"/>
              <a:t>Dobieraj oprawy z asymetrycznym rozsyłem światła – minimalizacja olśnienia</a:t>
            </a:r>
          </a:p>
          <a:p>
            <a:pPr algn="l"/>
            <a:r>
              <a:rPr lang="pl-PL" dirty="0"/>
              <a:t>Zastosuj sterowanie:</a:t>
            </a:r>
          </a:p>
          <a:p>
            <a:pPr algn="l"/>
            <a:r>
              <a:rPr lang="pl-PL" dirty="0"/>
              <a:t>	Scenariusze świetlne (trening, mecz, konserwacja)</a:t>
            </a:r>
          </a:p>
          <a:p>
            <a:pPr algn="l"/>
            <a:r>
              <a:rPr lang="pl-PL" dirty="0"/>
              <a:t>	Harmonogramy czasowe i czujniki zmierzchu</a:t>
            </a:r>
          </a:p>
          <a:p>
            <a:pPr algn="l"/>
            <a:r>
              <a:rPr lang="pl-PL" dirty="0"/>
              <a:t>	Możliwość zdalnego zarządzania (DALI, DMX, </a:t>
            </a:r>
            <a:r>
              <a:rPr lang="pl-PL" dirty="0" err="1"/>
              <a:t>IoT</a:t>
            </a:r>
            <a:r>
              <a:rPr lang="pl-PL" dirty="0"/>
              <a:t>)</a:t>
            </a:r>
          </a:p>
          <a:p>
            <a:pPr algn="l"/>
            <a:r>
              <a:rPr lang="pl-PL" dirty="0"/>
              <a:t>	Projektuj z myślą o redukcji zużycia energii i kosztów eksploatacji</a:t>
            </a: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07CE3411-D9C7-DDF6-42C2-1603746FE2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64147" y="4452730"/>
            <a:ext cx="2136466" cy="2136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9104720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BCADD0-677D-6E5A-54DD-D61462C5B9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CABFCED-D44B-3E77-527F-24F0D473A0F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5759" y="400468"/>
            <a:ext cx="11540691" cy="841191"/>
          </a:xfrm>
        </p:spPr>
        <p:txBody>
          <a:bodyPr>
            <a:normAutofit/>
          </a:bodyPr>
          <a:lstStyle/>
          <a:p>
            <a:r>
              <a:rPr lang="pl-PL" sz="4800" b="1" dirty="0"/>
              <a:t>Zasady montażu oświetlenia stadionów i boisk</a:t>
            </a:r>
            <a:endParaRPr lang="pl-PL" sz="4800" b="1" noProof="0" dirty="0">
              <a:latin typeface="+mn-lt"/>
            </a:endParaRP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5B0E0200-AAD3-BE58-4B8D-117A6C445A9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15599" y="1441174"/>
            <a:ext cx="11290851" cy="4089951"/>
          </a:xfrm>
        </p:spPr>
        <p:txBody>
          <a:bodyPr>
            <a:noAutofit/>
          </a:bodyPr>
          <a:lstStyle/>
          <a:p>
            <a:pPr algn="l"/>
            <a:r>
              <a:rPr lang="pl-PL" dirty="0"/>
              <a:t>Dobierz wysokość masztów: typowo 12–30 m, zależnie od typu boiska</a:t>
            </a:r>
          </a:p>
          <a:p>
            <a:pPr algn="l"/>
            <a:r>
              <a:rPr lang="pl-PL" dirty="0"/>
              <a:t>Rozmieść oprawy zgodnie z projektem fotometrycznym – brak cieni i prześwietleń</a:t>
            </a:r>
          </a:p>
          <a:p>
            <a:pPr algn="l"/>
            <a:r>
              <a:rPr lang="pl-PL" dirty="0"/>
              <a:t>Zadbaj o odporność opraw (np. IP ≥ 66, IK ≥ 08) – uwzględnij warunki zewnętrzne</a:t>
            </a:r>
          </a:p>
          <a:p>
            <a:pPr algn="l"/>
            <a:r>
              <a:rPr lang="pl-PL" dirty="0"/>
              <a:t>Wykonaj solidne fundamenty i skuteczne uziemienie masztów</a:t>
            </a:r>
          </a:p>
          <a:p>
            <a:pPr algn="l"/>
            <a:r>
              <a:rPr lang="pl-PL" dirty="0"/>
              <a:t>Zastosuj zabezpieczenia elektryczne (nadprądowe i ograniczniki przepięć)</a:t>
            </a:r>
          </a:p>
          <a:p>
            <a:pPr algn="l"/>
            <a:r>
              <a:rPr lang="pl-PL" dirty="0"/>
              <a:t>Stosuj oznaczenia kabli</a:t>
            </a:r>
          </a:p>
          <a:p>
            <a:pPr algn="l"/>
            <a:r>
              <a:rPr lang="pl-PL" dirty="0"/>
              <a:t>Wykonaj pomiary natężenia, równomierności i olśnienia</a:t>
            </a:r>
          </a:p>
          <a:p>
            <a:pPr algn="l"/>
            <a:r>
              <a:rPr lang="pl-PL" dirty="0"/>
              <a:t>Sporządź dokumentację powykonawczą i protokół odbioru</a:t>
            </a: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7E90F45F-97BC-8D7E-3C0A-BEC4AF6163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64147" y="4452730"/>
            <a:ext cx="2136466" cy="2136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246943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420291D-41BF-E492-0D56-333864675A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AEF2952-4D6A-639B-7DAD-B7E2E45782A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2098" y="2390361"/>
            <a:ext cx="4462670" cy="2077278"/>
          </a:xfrm>
        </p:spPr>
        <p:txBody>
          <a:bodyPr>
            <a:normAutofit/>
          </a:bodyPr>
          <a:lstStyle/>
          <a:p>
            <a:r>
              <a:rPr lang="pl-PL" sz="4800" b="1" dirty="0">
                <a:solidFill>
                  <a:schemeClr val="bg1"/>
                </a:solidFill>
              </a:rPr>
              <a:t>Przykład oświetlenia boiska</a:t>
            </a:r>
            <a:endParaRPr lang="pl-PL" sz="4800" b="1" noProof="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BB0B924F-0A04-A13C-4778-938C6A93E35E}"/>
              </a:ext>
            </a:extLst>
          </p:cNvPr>
          <p:cNvSpPr txBox="1"/>
          <p:nvPr/>
        </p:nvSpPr>
        <p:spPr>
          <a:xfrm>
            <a:off x="365759" y="6310135"/>
            <a:ext cx="595936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>
                <a:solidFill>
                  <a:schemeClr val="bg1"/>
                </a:solidFill>
              </a:rPr>
              <a:t>Źródło </a:t>
            </a:r>
            <a:r>
              <a:rPr lang="pl-PL" sz="1000" dirty="0">
                <a:hlinkClick r:id="rId2"/>
              </a:rPr>
              <a:t>https://ciemneniebo.pl/przyklady-oswietlen/sportowe</a:t>
            </a:r>
            <a:r>
              <a:rPr lang="pl-PL" sz="1000" dirty="0"/>
              <a:t> </a:t>
            </a:r>
          </a:p>
        </p:txBody>
      </p:sp>
      <p:pic>
        <p:nvPicPr>
          <p:cNvPr id="5124" name="Picture 4" descr="oswietlenie boiska">
            <a:extLst>
              <a:ext uri="{FF2B5EF4-FFF2-40B4-BE49-F238E27FC236}">
                <a16:creationId xmlns:a16="http://schemas.microsoft.com/office/drawing/2014/main" id="{963D9FF5-F195-D8C9-68D1-FF03A8CF5B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1106" y="106328"/>
            <a:ext cx="6645344" cy="6645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788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DDFD93-0B57-04CB-ECE5-8ADD518B94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DB7BDA88-4D3D-DE91-6851-A1ABAF73A3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40956" y="3737113"/>
            <a:ext cx="2440716" cy="2893069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3F887EC7-654A-05EB-C99E-D6F317CBF16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5759" y="400468"/>
            <a:ext cx="11540691" cy="841191"/>
          </a:xfrm>
        </p:spPr>
        <p:txBody>
          <a:bodyPr>
            <a:normAutofit/>
          </a:bodyPr>
          <a:lstStyle/>
          <a:p>
            <a:r>
              <a:rPr lang="pl-PL" sz="4800" noProof="0" dirty="0">
                <a:latin typeface="+mn-lt"/>
              </a:rPr>
              <a:t>BHP - </a:t>
            </a:r>
            <a:r>
              <a:rPr lang="pl-PL" sz="4800" dirty="0">
                <a:latin typeface="+mn-lt"/>
              </a:rPr>
              <a:t>drabiny</a:t>
            </a:r>
            <a:endParaRPr lang="pl-PL" sz="4800" noProof="0" dirty="0">
              <a:latin typeface="+mn-lt"/>
            </a:endParaRP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E6AD0CC2-8257-6952-E53C-4E3FF5A0930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0314" y="1620081"/>
            <a:ext cx="11197738" cy="3697356"/>
          </a:xfrm>
        </p:spPr>
        <p:txBody>
          <a:bodyPr>
            <a:noAutofit/>
          </a:bodyPr>
          <a:lstStyle/>
          <a:p>
            <a:pPr marL="342900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dirty="0">
                <a:ea typeface="MS Mincho" panose="02020609040205080304" pitchFamily="49" charset="-128"/>
                <a:cs typeface="Times New Roman" panose="02020603050405020304" pitchFamily="18" charset="0"/>
              </a:rPr>
              <a:t>Używaj tylko drabin zgodnych z normami (np. EN 131).</a:t>
            </a:r>
          </a:p>
          <a:p>
            <a:pPr marL="342900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dirty="0">
                <a:ea typeface="MS Mincho" panose="02020609040205080304" pitchFamily="49" charset="-128"/>
                <a:cs typeface="Times New Roman" panose="02020603050405020304" pitchFamily="18" charset="0"/>
              </a:rPr>
              <a:t>Drabina musi być ustawiona stabilnie, na równym podłożu, pod kątem ok. 75°</a:t>
            </a:r>
          </a:p>
          <a:p>
            <a:pPr marL="342900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dirty="0">
                <a:ea typeface="MS Mincho" panose="02020609040205080304" pitchFamily="49" charset="-128"/>
                <a:cs typeface="Times New Roman" panose="02020603050405020304" pitchFamily="18" charset="0"/>
              </a:rPr>
              <a:t>Pracownik nie może sięgać dalej niż na długość ramienia bo grozi to utratą równowagi.</a:t>
            </a:r>
          </a:p>
          <a:p>
            <a:pPr marL="342900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dirty="0">
                <a:ea typeface="MS Mincho" panose="02020609040205080304" pitchFamily="49" charset="-128"/>
                <a:cs typeface="Times New Roman" panose="02020603050405020304" pitchFamily="18" charset="0"/>
              </a:rPr>
              <a:t>Praca z drabiny powinna być krótkotrwała i nie wymagać użycia </a:t>
            </a:r>
            <a:br>
              <a:rPr lang="pl-PL" dirty="0">
                <a:ea typeface="MS Mincho" panose="02020609040205080304" pitchFamily="49" charset="-128"/>
                <a:cs typeface="Times New Roman" panose="02020603050405020304" pitchFamily="18" charset="0"/>
              </a:rPr>
            </a:br>
            <a:r>
              <a:rPr lang="pl-PL" dirty="0">
                <a:ea typeface="MS Mincho" panose="02020609040205080304" pitchFamily="49" charset="-128"/>
                <a:cs typeface="Times New Roman" panose="02020603050405020304" pitchFamily="18" charset="0"/>
              </a:rPr>
              <a:t>obu rąk do montażu (w przeciwnym razie należy zastosować</a:t>
            </a:r>
            <a:br>
              <a:rPr lang="pl-PL" dirty="0">
                <a:ea typeface="MS Mincho" panose="02020609040205080304" pitchFamily="49" charset="-128"/>
                <a:cs typeface="Times New Roman" panose="02020603050405020304" pitchFamily="18" charset="0"/>
              </a:rPr>
            </a:br>
            <a:r>
              <a:rPr lang="pl-PL" dirty="0">
                <a:ea typeface="MS Mincho" panose="02020609040205080304" pitchFamily="49" charset="-128"/>
                <a:cs typeface="Times New Roman" panose="02020603050405020304" pitchFamily="18" charset="0"/>
              </a:rPr>
              <a:t>rusztowanie lub podnośnik).</a:t>
            </a:r>
          </a:p>
        </p:txBody>
      </p:sp>
    </p:spTree>
    <p:extLst>
      <p:ext uri="{BB962C8B-B14F-4D97-AF65-F5344CB8AC3E}">
        <p14:creationId xmlns:p14="http://schemas.microsoft.com/office/powerpoint/2010/main" val="1849408339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A2DA43-C25D-9D9F-E721-44AD79D850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0B4C6E4-ECFA-0432-C493-C20868560F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5759" y="400468"/>
            <a:ext cx="11540691" cy="841191"/>
          </a:xfrm>
        </p:spPr>
        <p:txBody>
          <a:bodyPr>
            <a:normAutofit/>
          </a:bodyPr>
          <a:lstStyle/>
          <a:p>
            <a:r>
              <a:rPr lang="pl-PL" sz="4800" b="1" dirty="0"/>
              <a:t>Oświetlenie architektoniczne</a:t>
            </a:r>
            <a:endParaRPr lang="pl-PL" sz="4800" b="1" noProof="0" dirty="0">
              <a:latin typeface="+mn-lt"/>
            </a:endParaRP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8EBFB654-DA37-DF4E-6F76-B8B64E8CCF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48836" y="1904868"/>
            <a:ext cx="4694327" cy="3048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8264400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15C26B-9907-DF4D-A203-89DF535169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1F96249-0E73-8701-EAD5-D7695ECC9D8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8723" y="400468"/>
            <a:ext cx="11697728" cy="841191"/>
          </a:xfrm>
        </p:spPr>
        <p:txBody>
          <a:bodyPr>
            <a:normAutofit fontScale="90000"/>
          </a:bodyPr>
          <a:lstStyle/>
          <a:p>
            <a:r>
              <a:rPr lang="pl-PL" sz="4800" b="1" dirty="0"/>
              <a:t>Zasady projektowania oświetlenia architektonicznego</a:t>
            </a:r>
            <a:endParaRPr lang="pl-PL" sz="4800" b="1" noProof="0" dirty="0">
              <a:latin typeface="+mn-lt"/>
            </a:endParaRP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6A833F4A-7A96-D334-B496-F245B73714B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65759" y="1630015"/>
            <a:ext cx="11540691" cy="4089951"/>
          </a:xfrm>
        </p:spPr>
        <p:txBody>
          <a:bodyPr>
            <a:noAutofit/>
          </a:bodyPr>
          <a:lstStyle/>
          <a:p>
            <a:pPr algn="l"/>
            <a:r>
              <a:rPr lang="pl-PL" dirty="0"/>
              <a:t>Cel projektowy: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pl-PL" sz="2400" dirty="0"/>
              <a:t>Podkreślenie bryły budynku i jego detali.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pl-PL" sz="2400" dirty="0"/>
              <a:t>Stworzenie spójności wizualnej z otoczeniem.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pl-PL" sz="2400" dirty="0"/>
              <a:t>Nadanie obiektowi charakteru i emocjonalnego przekazu.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endParaRPr lang="pl-PL" sz="2400" dirty="0"/>
          </a:p>
          <a:p>
            <a:pPr algn="l"/>
            <a:r>
              <a:rPr lang="pl-PL" dirty="0"/>
              <a:t>Rodzaje oświetlenia architektonicznego: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pl-PL" sz="2400" dirty="0"/>
              <a:t>Historyczne – iluminacja zabytków.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pl-PL" sz="2400" dirty="0"/>
              <a:t>Współczesne – nowoczesne budynki i obiekty przemysłowe.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pl-PL" sz="2400" dirty="0" err="1"/>
              <a:t>Otoczeniowe</a:t>
            </a:r>
            <a:r>
              <a:rPr lang="pl-PL" sz="2400" dirty="0"/>
              <a:t> – parki, ogrody, zbiorniki wodne.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874C1371-1C62-40C7-C8B8-70744C71F9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54208" y="5029200"/>
            <a:ext cx="2347164" cy="1524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5546721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D936CB-FA2B-94F2-D2F7-F0E061C09F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71EDC6F-9CBC-E84C-20DA-ED61C08ED40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8723" y="400468"/>
            <a:ext cx="11697728" cy="841191"/>
          </a:xfrm>
        </p:spPr>
        <p:txBody>
          <a:bodyPr>
            <a:normAutofit fontScale="90000"/>
          </a:bodyPr>
          <a:lstStyle/>
          <a:p>
            <a:r>
              <a:rPr lang="pl-PL" sz="4800" b="1" dirty="0"/>
              <a:t>Zasady projektowania oświetlenia architektonicznego</a:t>
            </a:r>
            <a:endParaRPr lang="pl-PL" sz="4800" b="1" noProof="0" dirty="0">
              <a:latin typeface="+mn-lt"/>
            </a:endParaRP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30BD2154-25D6-2DD2-C341-548BD0EC44A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65759" y="1630015"/>
            <a:ext cx="11540691" cy="4089951"/>
          </a:xfrm>
        </p:spPr>
        <p:txBody>
          <a:bodyPr>
            <a:noAutofit/>
          </a:bodyPr>
          <a:lstStyle/>
          <a:p>
            <a:pPr algn="l"/>
            <a:r>
              <a:rPr lang="pl-PL" dirty="0"/>
              <a:t>Zasady projektowe:</a:t>
            </a:r>
          </a:p>
          <a:p>
            <a:pPr algn="l"/>
            <a:r>
              <a:rPr lang="pl-PL" dirty="0"/>
              <a:t>Koncepcja światła – projekt zaczyna się od idei, nie od wyboru opraw.</a:t>
            </a:r>
          </a:p>
          <a:p>
            <a:pPr algn="l"/>
            <a:r>
              <a:rPr lang="pl-PL" dirty="0"/>
              <a:t>Kierunek światła – powinien różnić się od kierunku patrzenia, by uniknąć spłaszczenia bryły.</a:t>
            </a:r>
          </a:p>
          <a:p>
            <a:pPr algn="l"/>
            <a:r>
              <a:rPr lang="pl-PL" dirty="0"/>
              <a:t>Rozkład luminancji – równomierny, bez nadmiernych kontrastów 3.</a:t>
            </a:r>
          </a:p>
          <a:p>
            <a:pPr algn="l"/>
            <a:r>
              <a:rPr lang="pl-PL" dirty="0"/>
              <a:t>Barwa światła – ciepła dla materiałów o ciepłych tonach, zimna dla chłodnych powierzchni.</a:t>
            </a:r>
          </a:p>
          <a:p>
            <a:pPr algn="l"/>
            <a:r>
              <a:rPr lang="pl-PL" dirty="0"/>
              <a:t>Oddawanie barw – współczynnik CRI ≥ 80 dla naturalnego wyglądu.</a:t>
            </a:r>
          </a:p>
          <a:p>
            <a:pPr algn="l"/>
            <a:r>
              <a:rPr lang="pl-PL" dirty="0"/>
              <a:t>Efekty świetlne – gra światła i cienia, kontrasty, kolorystyka.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7EAF6235-6FA0-9F26-CEB0-F88CCB7DF1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54208" y="5029200"/>
            <a:ext cx="2347164" cy="1524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1317806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514976-3C39-FC4D-79A9-C51F3327FB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17030046-3246-09AE-502B-216B38F357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54208" y="5029200"/>
            <a:ext cx="2347164" cy="1524132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D3CA38A0-3D17-CD5D-3E7C-D5A64661288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8723" y="400468"/>
            <a:ext cx="11697728" cy="841191"/>
          </a:xfrm>
        </p:spPr>
        <p:txBody>
          <a:bodyPr>
            <a:normAutofit fontScale="90000"/>
          </a:bodyPr>
          <a:lstStyle/>
          <a:p>
            <a:r>
              <a:rPr lang="pl-PL" sz="4800" b="1" dirty="0"/>
              <a:t>Zasady projektowania oświetlenia architektonicznego</a:t>
            </a:r>
            <a:endParaRPr lang="pl-PL" sz="4800" b="1" noProof="0" dirty="0">
              <a:latin typeface="+mn-lt"/>
            </a:endParaRP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7586424A-2D15-2FF5-0C66-83DAB05CAEF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65759" y="1630015"/>
            <a:ext cx="11540691" cy="4089951"/>
          </a:xfrm>
        </p:spPr>
        <p:txBody>
          <a:bodyPr>
            <a:noAutofit/>
          </a:bodyPr>
          <a:lstStyle/>
          <a:p>
            <a:pPr algn="l"/>
            <a:r>
              <a:rPr lang="pl-PL" dirty="0"/>
              <a:t>Źródła światła:</a:t>
            </a:r>
          </a:p>
          <a:p>
            <a:pPr algn="l"/>
            <a:r>
              <a:rPr lang="pl-PL" dirty="0"/>
              <a:t>LED – trwałe, energooszczędne, sterowalne, dobre oddawanie barw.</a:t>
            </a:r>
          </a:p>
          <a:p>
            <a:pPr algn="l"/>
            <a:r>
              <a:rPr lang="pl-PL" dirty="0"/>
              <a:t>Halogeny – intensywne światło, dobre do akcentowania detali.</a:t>
            </a:r>
          </a:p>
          <a:p>
            <a:pPr algn="l"/>
            <a:r>
              <a:rPr lang="pl-PL" dirty="0"/>
              <a:t>Solarne – dekoracyjne, ale słabe – tylko jako uzupełnienie.</a:t>
            </a:r>
          </a:p>
          <a:p>
            <a:pPr algn="l"/>
            <a:endParaRPr lang="pl-PL" dirty="0"/>
          </a:p>
          <a:p>
            <a:pPr algn="l"/>
            <a:r>
              <a:rPr lang="pl-PL" dirty="0"/>
              <a:t>Uwagi środowiskowe:</a:t>
            </a:r>
          </a:p>
          <a:p>
            <a:pPr algn="l"/>
            <a:r>
              <a:rPr lang="pl-PL" dirty="0"/>
              <a:t>Unikanie światła intruzyjnego i zanieczyszczenia nieba.</a:t>
            </a:r>
          </a:p>
          <a:p>
            <a:pPr algn="l"/>
            <a:r>
              <a:rPr lang="pl-PL" dirty="0"/>
              <a:t>Zgodność z zasadami „ciemnego nieba” – światło tylko tam, gdzie potrzebne.</a:t>
            </a:r>
          </a:p>
        </p:txBody>
      </p:sp>
    </p:spTree>
    <p:extLst>
      <p:ext uri="{BB962C8B-B14F-4D97-AF65-F5344CB8AC3E}">
        <p14:creationId xmlns:p14="http://schemas.microsoft.com/office/powerpoint/2010/main" val="3254161627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93F491-4A7A-3B4F-180D-708E60363F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717FAC46-E0BC-AF1B-F4B7-CB367F86E7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54208" y="5029200"/>
            <a:ext cx="2347164" cy="1524132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F01738B5-D1AF-A5F9-866A-16AA16CBEFB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8723" y="400468"/>
            <a:ext cx="11697728" cy="841191"/>
          </a:xfrm>
        </p:spPr>
        <p:txBody>
          <a:bodyPr>
            <a:normAutofit/>
          </a:bodyPr>
          <a:lstStyle/>
          <a:p>
            <a:r>
              <a:rPr lang="pl-PL" sz="4800" b="1" dirty="0"/>
              <a:t>Zasady montażu oświetlenia architektonicznego</a:t>
            </a:r>
            <a:endParaRPr lang="pl-PL" sz="4800" b="1" noProof="0" dirty="0">
              <a:latin typeface="+mn-lt"/>
            </a:endParaRP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0DF017B6-CAAB-FB32-8890-86DDCC3095E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65759" y="1630015"/>
            <a:ext cx="11540691" cy="4089951"/>
          </a:xfrm>
        </p:spPr>
        <p:txBody>
          <a:bodyPr>
            <a:noAutofit/>
          </a:bodyPr>
          <a:lstStyle/>
          <a:p>
            <a:pPr algn="l"/>
            <a:r>
              <a:rPr lang="pl-PL" dirty="0"/>
              <a:t>Wymagania techniczne:</a:t>
            </a:r>
          </a:p>
          <a:p>
            <a:pPr algn="l"/>
            <a:r>
              <a:rPr lang="pl-PL" dirty="0"/>
              <a:t>Stopień ochrony IP – min. IP65 dla opraw narażonych na warunki atmosferyczne.</a:t>
            </a:r>
          </a:p>
          <a:p>
            <a:pPr algn="l"/>
            <a:r>
              <a:rPr lang="pl-PL" dirty="0"/>
              <a:t>Materiały opraw – stal nierdzewna, szkło hartowane, poliwęglan.</a:t>
            </a:r>
          </a:p>
          <a:p>
            <a:pPr algn="l"/>
            <a:r>
              <a:rPr lang="pl-PL" dirty="0"/>
              <a:t>Zasilanie – 230 V dla dużych instalacji, 12/24 V dla dekoracyjnych.</a:t>
            </a:r>
          </a:p>
          <a:p>
            <a:pPr algn="l"/>
            <a:endParaRPr lang="pl-PL" dirty="0"/>
          </a:p>
          <a:p>
            <a:pPr algn="l"/>
            <a:r>
              <a:rPr lang="pl-PL" dirty="0"/>
              <a:t>Bezpieczeństwo montażu:</a:t>
            </a:r>
          </a:p>
          <a:p>
            <a:pPr algn="l"/>
            <a:r>
              <a:rPr lang="pl-PL" dirty="0"/>
              <a:t>Wyłączenie zasilania i test napięcia przed pracami.</a:t>
            </a:r>
          </a:p>
          <a:p>
            <a:pPr algn="l"/>
            <a:r>
              <a:rPr lang="pl-PL" dirty="0"/>
              <a:t>Zgodność z lokalnymi przepisami budowlanymi i elektrycznymi.</a:t>
            </a:r>
          </a:p>
          <a:p>
            <a:pPr algn="l"/>
            <a:r>
              <a:rPr lang="pl-PL" dirty="0"/>
              <a:t>Montaż przez osoby z uprawnieniami SEP (jeśli wymagane).</a:t>
            </a:r>
          </a:p>
        </p:txBody>
      </p:sp>
    </p:spTree>
    <p:extLst>
      <p:ext uri="{BB962C8B-B14F-4D97-AF65-F5344CB8AC3E}">
        <p14:creationId xmlns:p14="http://schemas.microsoft.com/office/powerpoint/2010/main" val="3120880501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14F543-BB20-A5CB-76E5-1BEDF0A863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B06F1EE0-8CBD-FA7E-F392-F33EA3513A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54208" y="5029200"/>
            <a:ext cx="2347164" cy="1524132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9390C1EE-5518-CD05-9C97-804362B5D63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8723" y="400468"/>
            <a:ext cx="11697728" cy="841191"/>
          </a:xfrm>
        </p:spPr>
        <p:txBody>
          <a:bodyPr>
            <a:normAutofit/>
          </a:bodyPr>
          <a:lstStyle/>
          <a:p>
            <a:r>
              <a:rPr lang="pl-PL" sz="4800" b="1" dirty="0"/>
              <a:t>Zasady montażu oświetlenia architektonicznego</a:t>
            </a:r>
            <a:endParaRPr lang="pl-PL" sz="4800" b="1" noProof="0" dirty="0">
              <a:latin typeface="+mn-lt"/>
            </a:endParaRP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053397DD-BC9A-E3E7-778A-A650F97EA37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65759" y="1630015"/>
            <a:ext cx="11540691" cy="4089951"/>
          </a:xfrm>
        </p:spPr>
        <p:txBody>
          <a:bodyPr>
            <a:noAutofit/>
          </a:bodyPr>
          <a:lstStyle/>
          <a:p>
            <a:pPr algn="l"/>
            <a:r>
              <a:rPr lang="pl-PL" dirty="0"/>
              <a:t>Praktyczne wskazówki:</a:t>
            </a:r>
          </a:p>
          <a:p>
            <a:pPr algn="l"/>
            <a:r>
              <a:rPr lang="pl-PL" dirty="0"/>
              <a:t>Montaż reflektorów – z dołu (np. w trawniku, kostce brukowej) lub z góry (np. w podsufitce).</a:t>
            </a:r>
          </a:p>
          <a:p>
            <a:pPr algn="l"/>
            <a:r>
              <a:rPr lang="pl-PL" dirty="0"/>
              <a:t>Oświetlenie elewacji – reflektory halogenowe lub LED, kierunkowe światło.</a:t>
            </a:r>
          </a:p>
          <a:p>
            <a:pPr algn="l"/>
            <a:r>
              <a:rPr lang="pl-PL" dirty="0"/>
              <a:t>Oświetlenie detali – oprawy punktowe, najazdowe, kinkiety.</a:t>
            </a:r>
          </a:p>
          <a:p>
            <a:pPr algn="l"/>
            <a:r>
              <a:rPr lang="pl-PL" dirty="0"/>
              <a:t>Czujniki ruchu i zmierzchu – automatyzacja działania.</a:t>
            </a:r>
          </a:p>
          <a:p>
            <a:pPr algn="l"/>
            <a:r>
              <a:rPr lang="pl-PL" dirty="0"/>
              <a:t>Okablowanie – przewody odporne na UV, wilgoć, uszkodzenia; głębokość min. 50 cm dla 230 V 1.</a:t>
            </a:r>
          </a:p>
        </p:txBody>
      </p:sp>
    </p:spTree>
    <p:extLst>
      <p:ext uri="{BB962C8B-B14F-4D97-AF65-F5344CB8AC3E}">
        <p14:creationId xmlns:p14="http://schemas.microsoft.com/office/powerpoint/2010/main" val="1395073851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EE2766-3408-51B7-1979-5BEFB85224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0B878093-9BF8-3014-B184-6F52E39C07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54208" y="5029200"/>
            <a:ext cx="2347164" cy="1524132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C56D4F8D-ED20-3417-1E23-8232720C1CC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8723" y="400468"/>
            <a:ext cx="11697728" cy="841191"/>
          </a:xfrm>
        </p:spPr>
        <p:txBody>
          <a:bodyPr>
            <a:normAutofit/>
          </a:bodyPr>
          <a:lstStyle/>
          <a:p>
            <a:r>
              <a:rPr lang="pl-PL" sz="4800" b="1" dirty="0"/>
              <a:t>Zasady montażu oświetlenia architektonicznego</a:t>
            </a:r>
            <a:endParaRPr lang="pl-PL" sz="4800" b="1" noProof="0" dirty="0">
              <a:latin typeface="+mn-lt"/>
            </a:endParaRP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C4A84F17-F676-AFF5-728B-5C9C590A399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65759" y="1630015"/>
            <a:ext cx="11540691" cy="4089951"/>
          </a:xfrm>
        </p:spPr>
        <p:txBody>
          <a:bodyPr>
            <a:noAutofit/>
          </a:bodyPr>
          <a:lstStyle/>
          <a:p>
            <a:pPr algn="l"/>
            <a:endParaRPr lang="pl-PL" dirty="0"/>
          </a:p>
          <a:p>
            <a:pPr algn="l"/>
            <a:r>
              <a:rPr lang="pl-PL" dirty="0"/>
              <a:t>Konserwacja:</a:t>
            </a:r>
          </a:p>
          <a:p>
            <a:pPr algn="l"/>
            <a:r>
              <a:rPr lang="pl-PL" dirty="0"/>
              <a:t>Regularne czyszczenie opraw i kontrola szczelności.</a:t>
            </a:r>
          </a:p>
          <a:p>
            <a:pPr algn="l"/>
            <a:r>
              <a:rPr lang="pl-PL" dirty="0"/>
              <a:t>Wymiana źródeł światła zgodnie z zaleceniami producenta.</a:t>
            </a:r>
          </a:p>
        </p:txBody>
      </p:sp>
    </p:spTree>
    <p:extLst>
      <p:ext uri="{BB962C8B-B14F-4D97-AF65-F5344CB8AC3E}">
        <p14:creationId xmlns:p14="http://schemas.microsoft.com/office/powerpoint/2010/main" val="777937326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1405C96-0422-A5B9-CFB7-38955E7A49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ole tekstowe 6">
            <a:extLst>
              <a:ext uri="{FF2B5EF4-FFF2-40B4-BE49-F238E27FC236}">
                <a16:creationId xmlns:a16="http://schemas.microsoft.com/office/drawing/2014/main" id="{99A7AC78-8D76-382D-77D1-C0A0256A4BA2}"/>
              </a:ext>
            </a:extLst>
          </p:cNvPr>
          <p:cNvSpPr txBox="1"/>
          <p:nvPr/>
        </p:nvSpPr>
        <p:spPr>
          <a:xfrm>
            <a:off x="365759" y="6310135"/>
            <a:ext cx="595936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>
                <a:solidFill>
                  <a:schemeClr val="bg1"/>
                </a:solidFill>
              </a:rPr>
              <a:t>Źródło </a:t>
            </a:r>
            <a:r>
              <a:rPr lang="pl-PL" sz="1000" dirty="0">
                <a:hlinkClick r:id="rId2"/>
              </a:rPr>
              <a:t>https://ciemneniebo.pl/przyklady-oswietlen/architektoniczne</a:t>
            </a:r>
            <a:r>
              <a:rPr lang="pl-PL" sz="1000" dirty="0"/>
              <a:t> </a:t>
            </a:r>
          </a:p>
        </p:txBody>
      </p:sp>
      <p:pic>
        <p:nvPicPr>
          <p:cNvPr id="14338" name="Picture 2" descr="kat halogen">
            <a:extLst>
              <a:ext uri="{FF2B5EF4-FFF2-40B4-BE49-F238E27FC236}">
                <a16:creationId xmlns:a16="http://schemas.microsoft.com/office/drawing/2014/main" id="{C3640EC8-B718-5B6C-C6D6-C01CDB4FC4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2666" y="1645962"/>
            <a:ext cx="9306667" cy="43699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ytuł 1">
            <a:extLst>
              <a:ext uri="{FF2B5EF4-FFF2-40B4-BE49-F238E27FC236}">
                <a16:creationId xmlns:a16="http://schemas.microsoft.com/office/drawing/2014/main" id="{A22F10FD-498B-4BB4-8CEA-09A28FFFC181}"/>
              </a:ext>
            </a:extLst>
          </p:cNvPr>
          <p:cNvSpPr txBox="1">
            <a:spLocks/>
          </p:cNvSpPr>
          <p:nvPr/>
        </p:nvSpPr>
        <p:spPr>
          <a:xfrm>
            <a:off x="518159" y="195059"/>
            <a:ext cx="11540691" cy="841191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77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4800" dirty="0">
                <a:solidFill>
                  <a:schemeClr val="bg1"/>
                </a:solidFill>
                <a:latin typeface="+mn-lt"/>
              </a:rPr>
              <a:t>Błędny i poprawny montaż oświetlenia architektonicznego</a:t>
            </a:r>
          </a:p>
        </p:txBody>
      </p:sp>
    </p:spTree>
    <p:extLst>
      <p:ext uri="{BB962C8B-B14F-4D97-AF65-F5344CB8AC3E}">
        <p14:creationId xmlns:p14="http://schemas.microsoft.com/office/powerpoint/2010/main" val="294080949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DB3D9B-5F30-AA36-BB90-D9D694E3A9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54C983F-D745-B7AF-6D12-06341A382A3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5759" y="400468"/>
            <a:ext cx="11540691" cy="841191"/>
          </a:xfrm>
        </p:spPr>
        <p:txBody>
          <a:bodyPr>
            <a:normAutofit/>
          </a:bodyPr>
          <a:lstStyle/>
          <a:p>
            <a:r>
              <a:rPr lang="pl-PL" sz="4800" b="1" dirty="0"/>
              <a:t>Oświetlenie ostrzegawcze</a:t>
            </a:r>
            <a:endParaRPr lang="pl-PL" sz="4800" b="1" noProof="0" dirty="0">
              <a:latin typeface="+mn-lt"/>
            </a:endParaRP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01D4CE64-63BA-35D5-C819-3467D58B40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7041" y="1363801"/>
            <a:ext cx="3657917" cy="4130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0669062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FD63A5-959D-19F2-150B-761E4B9105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>
            <a:extLst>
              <a:ext uri="{FF2B5EF4-FFF2-40B4-BE49-F238E27FC236}">
                <a16:creationId xmlns:a16="http://schemas.microsoft.com/office/drawing/2014/main" id="{FB4552D8-4986-08ED-AA86-AA499CA269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77667" y="4760190"/>
            <a:ext cx="1802454" cy="2035271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86A7446C-8243-CBE3-1E32-2ED83365477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5759" y="400468"/>
            <a:ext cx="11540691" cy="841191"/>
          </a:xfrm>
        </p:spPr>
        <p:txBody>
          <a:bodyPr>
            <a:normAutofit fontScale="90000"/>
          </a:bodyPr>
          <a:lstStyle/>
          <a:p>
            <a:r>
              <a:rPr lang="pl-PL" sz="4800" b="1" dirty="0"/>
              <a:t>Zasady projektowania oświetlenia ostrzegawczego</a:t>
            </a:r>
            <a:endParaRPr lang="pl-PL" sz="4800" b="1" noProof="0" dirty="0">
              <a:latin typeface="+mn-lt"/>
            </a:endParaRP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55C417B9-2F2F-ECC8-89EB-2036A04AF51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65759" y="1630015"/>
            <a:ext cx="11540691" cy="4089951"/>
          </a:xfrm>
        </p:spPr>
        <p:txBody>
          <a:bodyPr>
            <a:noAutofit/>
          </a:bodyPr>
          <a:lstStyle/>
          <a:p>
            <a:pPr algn="l"/>
            <a:r>
              <a:rPr lang="pl-PL" dirty="0"/>
              <a:t>Cel projektowy:</a:t>
            </a:r>
          </a:p>
          <a:p>
            <a:pPr algn="l"/>
            <a:r>
              <a:rPr lang="pl-PL" dirty="0"/>
              <a:t>Zwiększenie bezpieczeństwa i widoczności obiektów (np. przeszkód, krawędzi, masztów, konstrukcji).</a:t>
            </a:r>
          </a:p>
          <a:p>
            <a:pPr algn="l"/>
            <a:r>
              <a:rPr lang="pl-PL" dirty="0"/>
              <a:t>Minimalizacja wpływu na środowisko i niebo nocne (zgodnie z zasadami „ciemnego nieba”).</a:t>
            </a:r>
          </a:p>
          <a:p>
            <a:pPr algn="l"/>
            <a:endParaRPr lang="pl-PL" dirty="0"/>
          </a:p>
          <a:p>
            <a:pPr algn="l"/>
            <a:r>
              <a:rPr lang="pl-PL" dirty="0"/>
              <a:t>Normy i wytyczne:</a:t>
            </a:r>
          </a:p>
          <a:p>
            <a:pPr algn="l"/>
            <a:r>
              <a:rPr lang="pl-PL" dirty="0"/>
              <a:t>CIE S 015/E:2005 – rozkład luminancji, olśnienie, kierunkowość światła, barwa i migotanie.</a:t>
            </a:r>
          </a:p>
          <a:p>
            <a:pPr algn="l"/>
            <a:r>
              <a:rPr lang="pl-PL" dirty="0"/>
              <a:t>PN-EN 13201:2016 – klasy oświetleniowe dla dróg i stref ruchu.</a:t>
            </a:r>
          </a:p>
          <a:p>
            <a:pPr algn="l"/>
            <a:r>
              <a:rPr lang="pl-PL" dirty="0"/>
              <a:t>PN-IEC 60364-7-714 – wymagania dla instalacji oświetlenia zewnętrznego.</a:t>
            </a:r>
          </a:p>
          <a:p>
            <a:pPr algn="l"/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2169261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EDD5BE-0748-27E6-668D-972C8F4D4F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>
            <a:extLst>
              <a:ext uri="{FF2B5EF4-FFF2-40B4-BE49-F238E27FC236}">
                <a16:creationId xmlns:a16="http://schemas.microsoft.com/office/drawing/2014/main" id="{E2C65873-E63C-1611-7680-FA821993D0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40956" y="3737113"/>
            <a:ext cx="2440716" cy="2893069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022BF75F-1E52-B950-0F3D-2394FC01DA3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5759" y="400468"/>
            <a:ext cx="11540691" cy="841191"/>
          </a:xfrm>
        </p:spPr>
        <p:txBody>
          <a:bodyPr>
            <a:normAutofit fontScale="90000"/>
          </a:bodyPr>
          <a:lstStyle/>
          <a:p>
            <a:r>
              <a:rPr lang="pl-PL" sz="4800" noProof="0" dirty="0">
                <a:latin typeface="+mn-lt"/>
              </a:rPr>
              <a:t>BHP - w</a:t>
            </a:r>
            <a:r>
              <a:rPr lang="pl-PL" sz="4800" dirty="0" err="1">
                <a:latin typeface="+mn-lt"/>
                <a:ea typeface="MS Mincho" panose="02020609040205080304" pitchFamily="49" charset="-128"/>
                <a:cs typeface="Times New Roman" panose="02020603050405020304" pitchFamily="18" charset="0"/>
              </a:rPr>
              <a:t>ymagania</a:t>
            </a:r>
            <a:r>
              <a:rPr lang="pl-PL" sz="4800" dirty="0">
                <a:latin typeface="+mn-lt"/>
                <a:ea typeface="MS Mincho" panose="02020609040205080304" pitchFamily="49" charset="-128"/>
                <a:cs typeface="Times New Roman" panose="02020603050405020304" pitchFamily="18" charset="0"/>
              </a:rPr>
              <a:t> dla drabin elektroizolacyjnych</a:t>
            </a:r>
            <a:endParaRPr lang="pl-PL" sz="4800" noProof="0" dirty="0">
              <a:latin typeface="+mn-lt"/>
            </a:endParaRP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52EA66E7-960F-6470-CDE9-38C9891205F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65759" y="2007703"/>
            <a:ext cx="9642945" cy="4244009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pl-PL" dirty="0">
                <a:ea typeface="MS Mincho" panose="02020609040205080304" pitchFamily="49" charset="-128"/>
                <a:cs typeface="Times New Roman" panose="02020603050405020304" pitchFamily="18" charset="0"/>
              </a:rPr>
              <a:t>Drabiny używane przez elektryków do pracy pod napięciem muszą spełniać dodatkowe wymagania elektroizolacyjne, które wykraczają poza ogólną normę EN 131. Powinny być wykonane z materiałów nieprzewodzących, najczęściej z włókna szklanego (GFRP) lub tworzyw sztucznych o właściwościach elektroizolacyjnych.</a:t>
            </a:r>
          </a:p>
        </p:txBody>
      </p:sp>
    </p:spTree>
    <p:extLst>
      <p:ext uri="{BB962C8B-B14F-4D97-AF65-F5344CB8AC3E}">
        <p14:creationId xmlns:p14="http://schemas.microsoft.com/office/powerpoint/2010/main" val="3680242251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B14EC1-32BC-0C31-D47E-B7470BCFEC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>
            <a:extLst>
              <a:ext uri="{FF2B5EF4-FFF2-40B4-BE49-F238E27FC236}">
                <a16:creationId xmlns:a16="http://schemas.microsoft.com/office/drawing/2014/main" id="{5C1DD64A-0E34-77B3-8DF7-31FD87AF9D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77667" y="4760190"/>
            <a:ext cx="1802454" cy="2035271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8C13947F-B166-D131-2D2B-E1EFC6BDE7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5759" y="400468"/>
            <a:ext cx="11540691" cy="841191"/>
          </a:xfrm>
        </p:spPr>
        <p:txBody>
          <a:bodyPr>
            <a:normAutofit fontScale="90000"/>
          </a:bodyPr>
          <a:lstStyle/>
          <a:p>
            <a:r>
              <a:rPr lang="pl-PL" sz="4800" b="1" dirty="0"/>
              <a:t>Zasady projektowania oświetlenia ostrzegawczego</a:t>
            </a:r>
            <a:endParaRPr lang="pl-PL" sz="4800" b="1" noProof="0" dirty="0">
              <a:latin typeface="+mn-lt"/>
            </a:endParaRP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F5704A3F-34A6-0FEC-B2A5-71BD8362ADF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65759" y="1630015"/>
            <a:ext cx="11540691" cy="4089951"/>
          </a:xfrm>
        </p:spPr>
        <p:txBody>
          <a:bodyPr>
            <a:noAutofit/>
          </a:bodyPr>
          <a:lstStyle/>
          <a:p>
            <a:pPr algn="l"/>
            <a:r>
              <a:rPr lang="pl-PL" dirty="0"/>
              <a:t>Zasady projektowe:</a:t>
            </a:r>
          </a:p>
          <a:p>
            <a:pPr algn="l"/>
            <a:r>
              <a:rPr lang="pl-PL" dirty="0"/>
              <a:t>Kierunkowość światła – światło skierowane tylko tam, gdzie potrzebne.</a:t>
            </a:r>
          </a:p>
          <a:p>
            <a:pPr algn="l"/>
            <a:r>
              <a:rPr lang="pl-PL" dirty="0"/>
              <a:t>Barwa światła – preferowane ciepłe barwy (2700–3000 K) dla ograniczenia olśnienia</a:t>
            </a:r>
            <a:br>
              <a:rPr lang="pl-PL" dirty="0"/>
            </a:br>
            <a:r>
              <a:rPr lang="pl-PL" dirty="0"/>
              <a:t>i wpływu na faunę.</a:t>
            </a:r>
          </a:p>
          <a:p>
            <a:pPr algn="l"/>
            <a:r>
              <a:rPr lang="pl-PL" dirty="0"/>
              <a:t>Natężenie i równomierność – zgodne z klasą obiektu i funkcją ostrzegawczą.</a:t>
            </a:r>
          </a:p>
          <a:p>
            <a:pPr algn="l"/>
            <a:r>
              <a:rPr lang="pl-PL" dirty="0"/>
              <a:t>Unikanie światła intruzyjnego – brak emisji w górę, osłony i odpowiednia fotometria opraw.</a:t>
            </a:r>
          </a:p>
          <a:p>
            <a:pPr algn="l"/>
            <a:r>
              <a:rPr lang="pl-PL" dirty="0"/>
              <a:t>Widoczność z daleka – stosowanie światła pulsującego lub o wysokim kontraście </a:t>
            </a:r>
            <a:br>
              <a:rPr lang="pl-PL" dirty="0"/>
            </a:br>
            <a:r>
              <a:rPr lang="pl-PL" dirty="0"/>
              <a:t>(np. czerwone, pomarańczowe).</a:t>
            </a:r>
          </a:p>
        </p:txBody>
      </p:sp>
    </p:spTree>
    <p:extLst>
      <p:ext uri="{BB962C8B-B14F-4D97-AF65-F5344CB8AC3E}">
        <p14:creationId xmlns:p14="http://schemas.microsoft.com/office/powerpoint/2010/main" val="3754569942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17D57B-C035-46D3-F238-D2EB668C38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>
            <a:extLst>
              <a:ext uri="{FF2B5EF4-FFF2-40B4-BE49-F238E27FC236}">
                <a16:creationId xmlns:a16="http://schemas.microsoft.com/office/drawing/2014/main" id="{84FF8B8B-37D4-CAE4-7CC3-9CA6B4A6D4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77667" y="4760190"/>
            <a:ext cx="1802454" cy="2035271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39BB740D-D893-1759-FEBF-8C599447C9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5759" y="400468"/>
            <a:ext cx="11540691" cy="841191"/>
          </a:xfrm>
        </p:spPr>
        <p:txBody>
          <a:bodyPr>
            <a:normAutofit fontScale="90000"/>
          </a:bodyPr>
          <a:lstStyle/>
          <a:p>
            <a:r>
              <a:rPr lang="pl-PL" sz="4800" b="1" dirty="0"/>
              <a:t>Zasady projektowania oświetlenia ostrzegawczego</a:t>
            </a:r>
            <a:endParaRPr lang="pl-PL" sz="4800" b="1" noProof="0" dirty="0">
              <a:latin typeface="+mn-lt"/>
            </a:endParaRP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911F72E0-59E4-ED71-AB37-A8E29156194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65759" y="1630015"/>
            <a:ext cx="11540691" cy="4089951"/>
          </a:xfrm>
        </p:spPr>
        <p:txBody>
          <a:bodyPr>
            <a:noAutofit/>
          </a:bodyPr>
          <a:lstStyle/>
          <a:p>
            <a:pPr algn="l"/>
            <a:r>
              <a:rPr lang="pl-PL" dirty="0"/>
              <a:t>Zasady projektowe:</a:t>
            </a:r>
          </a:p>
          <a:p>
            <a:pPr algn="l"/>
            <a:r>
              <a:rPr lang="pl-PL" dirty="0"/>
              <a:t>Kierunkowość światła – światło skierowane tylko tam, gdzie potrzebne.</a:t>
            </a:r>
          </a:p>
          <a:p>
            <a:pPr algn="l"/>
            <a:r>
              <a:rPr lang="pl-PL" dirty="0"/>
              <a:t>Barwa światła – preferowane ciepłe barwy (2700–3000 K) dla ograniczenia olśnienia</a:t>
            </a:r>
            <a:br>
              <a:rPr lang="pl-PL" dirty="0"/>
            </a:br>
            <a:r>
              <a:rPr lang="pl-PL" dirty="0"/>
              <a:t>i wpływu na faunę.</a:t>
            </a:r>
          </a:p>
          <a:p>
            <a:pPr algn="l"/>
            <a:r>
              <a:rPr lang="pl-PL" dirty="0"/>
              <a:t>Natężenie i równomierność – zgodne z klasą obiektu i funkcją ostrzegawczą.</a:t>
            </a:r>
          </a:p>
          <a:p>
            <a:pPr algn="l"/>
            <a:r>
              <a:rPr lang="pl-PL" dirty="0"/>
              <a:t>Unikanie światła intruzyjnego – brak emisji w górę, osłony i odpowiednia fotometria opraw.</a:t>
            </a:r>
          </a:p>
          <a:p>
            <a:pPr algn="l"/>
            <a:r>
              <a:rPr lang="pl-PL" dirty="0"/>
              <a:t>Widoczność z daleka – stosowanie światła pulsującego lub o wysokim kontraście </a:t>
            </a:r>
            <a:br>
              <a:rPr lang="pl-PL" dirty="0"/>
            </a:br>
            <a:r>
              <a:rPr lang="pl-PL" dirty="0"/>
              <a:t>(np. czerwone, pomarańczowe).</a:t>
            </a:r>
          </a:p>
        </p:txBody>
      </p:sp>
    </p:spTree>
    <p:extLst>
      <p:ext uri="{BB962C8B-B14F-4D97-AF65-F5344CB8AC3E}">
        <p14:creationId xmlns:p14="http://schemas.microsoft.com/office/powerpoint/2010/main" val="1001168134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89C29F-1C47-A344-FDBA-875ED2F564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>
            <a:extLst>
              <a:ext uri="{FF2B5EF4-FFF2-40B4-BE49-F238E27FC236}">
                <a16:creationId xmlns:a16="http://schemas.microsoft.com/office/drawing/2014/main" id="{C6543DBE-20B4-0A21-01F4-2D509866D0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77667" y="4760190"/>
            <a:ext cx="1802454" cy="2035271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4E033A85-0C1B-508C-C1D9-23DCD1DF38D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5759" y="400468"/>
            <a:ext cx="11540691" cy="841191"/>
          </a:xfrm>
        </p:spPr>
        <p:txBody>
          <a:bodyPr>
            <a:normAutofit fontScale="90000"/>
          </a:bodyPr>
          <a:lstStyle/>
          <a:p>
            <a:r>
              <a:rPr lang="pl-PL" sz="4800" b="1" dirty="0"/>
              <a:t>Zasady projektowania oświetlenia ostrzegawczego</a:t>
            </a:r>
            <a:endParaRPr lang="pl-PL" sz="4800" b="1" noProof="0" dirty="0">
              <a:latin typeface="+mn-lt"/>
            </a:endParaRP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ABB9A69E-2FF1-A7D2-6E12-889A0D55A73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65759" y="2375452"/>
            <a:ext cx="11540691" cy="3344514"/>
          </a:xfrm>
        </p:spPr>
        <p:txBody>
          <a:bodyPr>
            <a:noAutofit/>
          </a:bodyPr>
          <a:lstStyle/>
          <a:p>
            <a:pPr algn="l"/>
            <a:r>
              <a:rPr lang="pl-PL" dirty="0"/>
              <a:t>Przykłady zastosowań:</a:t>
            </a:r>
          </a:p>
          <a:p>
            <a:pPr algn="l"/>
            <a:r>
              <a:rPr lang="pl-PL" dirty="0"/>
              <a:t>Oświetlenie przeszkód lotniczych (maszty, wieże).</a:t>
            </a:r>
          </a:p>
          <a:p>
            <a:pPr algn="l"/>
            <a:r>
              <a:rPr lang="pl-PL" dirty="0"/>
              <a:t>Oświetlenie krawędzi ramp, doków, stref niebezpiecznych.</a:t>
            </a:r>
          </a:p>
          <a:p>
            <a:pPr algn="l"/>
            <a:r>
              <a:rPr lang="pl-PL" dirty="0"/>
              <a:t>Oświetlenie ostrzegawcze przy drogach i torach kolejowych.</a:t>
            </a:r>
          </a:p>
        </p:txBody>
      </p:sp>
    </p:spTree>
    <p:extLst>
      <p:ext uri="{BB962C8B-B14F-4D97-AF65-F5344CB8AC3E}">
        <p14:creationId xmlns:p14="http://schemas.microsoft.com/office/powerpoint/2010/main" val="3125201775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06EDAE-3E82-2005-72F7-5FBCBA16D6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>
            <a:extLst>
              <a:ext uri="{FF2B5EF4-FFF2-40B4-BE49-F238E27FC236}">
                <a16:creationId xmlns:a16="http://schemas.microsoft.com/office/drawing/2014/main" id="{C591A5E5-43CB-7FCB-0856-EA3756B754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77667" y="4760190"/>
            <a:ext cx="1802454" cy="2035271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D90C1F11-1AEB-0BD2-F649-A2B2E118F5B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5759" y="400468"/>
            <a:ext cx="11540691" cy="841191"/>
          </a:xfrm>
        </p:spPr>
        <p:txBody>
          <a:bodyPr>
            <a:normAutofit/>
          </a:bodyPr>
          <a:lstStyle/>
          <a:p>
            <a:r>
              <a:rPr lang="pl-PL" sz="4800" b="1" dirty="0"/>
              <a:t>Zasady montażu oświetlenia ostrzegawczego</a:t>
            </a:r>
            <a:endParaRPr lang="pl-PL" sz="4800" b="1" noProof="0" dirty="0">
              <a:latin typeface="+mn-lt"/>
            </a:endParaRP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2A33A7CD-FE35-4A59-D510-2B7C911B27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65759" y="1679713"/>
            <a:ext cx="11540691" cy="4040253"/>
          </a:xfrm>
        </p:spPr>
        <p:txBody>
          <a:bodyPr>
            <a:noAutofit/>
          </a:bodyPr>
          <a:lstStyle/>
          <a:p>
            <a:pPr algn="l"/>
            <a:r>
              <a:rPr lang="pl-PL" dirty="0"/>
              <a:t>Wymagania techniczne:</a:t>
            </a:r>
          </a:p>
          <a:p>
            <a:pPr algn="l"/>
            <a:r>
              <a:rPr lang="pl-PL" dirty="0"/>
              <a:t>Stopień ochrony IP – min. IP65 dla odporności na warunki atmosferyczne.</a:t>
            </a:r>
          </a:p>
          <a:p>
            <a:pPr algn="l"/>
            <a:r>
              <a:rPr lang="pl-PL" dirty="0"/>
              <a:t>Materiał opraw – stal nierdzewna, poliwęglan, szkło hartowane.</a:t>
            </a:r>
          </a:p>
          <a:p>
            <a:pPr algn="l"/>
            <a:r>
              <a:rPr lang="pl-PL" dirty="0"/>
              <a:t>Zasilanie – 230 V lub niskonapięciowe (12/24 V) w zależności od lokalizacji i dostępności.</a:t>
            </a:r>
          </a:p>
          <a:p>
            <a:pPr algn="l"/>
            <a:endParaRPr lang="pl-PL" dirty="0"/>
          </a:p>
          <a:p>
            <a:pPr algn="l"/>
            <a:r>
              <a:rPr lang="pl-PL" dirty="0"/>
              <a:t>Bezpieczeństwo montażu:</a:t>
            </a:r>
          </a:p>
          <a:p>
            <a:pPr algn="l"/>
            <a:r>
              <a:rPr lang="pl-PL" dirty="0"/>
              <a:t>Wyłączenie zasilania i test napięcia przed pracami.</a:t>
            </a:r>
          </a:p>
          <a:p>
            <a:pPr algn="l"/>
            <a:r>
              <a:rPr lang="pl-PL" dirty="0"/>
              <a:t>Zgodność z lokalnymi przepisami budowlanymi i elektrycznymi.</a:t>
            </a:r>
          </a:p>
          <a:p>
            <a:pPr algn="l"/>
            <a:r>
              <a:rPr lang="pl-PL" dirty="0"/>
              <a:t>Montaż przez osoby z uprawnieniami kwalifikacyjnymi.</a:t>
            </a:r>
          </a:p>
        </p:txBody>
      </p:sp>
    </p:spTree>
    <p:extLst>
      <p:ext uri="{BB962C8B-B14F-4D97-AF65-F5344CB8AC3E}">
        <p14:creationId xmlns:p14="http://schemas.microsoft.com/office/powerpoint/2010/main" val="1760239320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D92D69-369A-C299-2E04-98A94DE2CD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>
            <a:extLst>
              <a:ext uri="{FF2B5EF4-FFF2-40B4-BE49-F238E27FC236}">
                <a16:creationId xmlns:a16="http://schemas.microsoft.com/office/drawing/2014/main" id="{D173A9A3-F747-BF35-7198-EAC1447B79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77667" y="4760190"/>
            <a:ext cx="1802454" cy="2035271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200E5485-A314-3288-80EB-9AF6347163C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5759" y="400468"/>
            <a:ext cx="11540691" cy="841191"/>
          </a:xfrm>
        </p:spPr>
        <p:txBody>
          <a:bodyPr>
            <a:normAutofit/>
          </a:bodyPr>
          <a:lstStyle/>
          <a:p>
            <a:r>
              <a:rPr lang="pl-PL" sz="4800" b="1" dirty="0"/>
              <a:t>Zasady montażu oświetlenia ostrzegawczego</a:t>
            </a:r>
            <a:endParaRPr lang="pl-PL" sz="4800" b="1" noProof="0" dirty="0">
              <a:latin typeface="+mn-lt"/>
            </a:endParaRP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E05FFCC6-9CB7-9C0A-920D-72539393C57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65759" y="1679713"/>
            <a:ext cx="11540691" cy="4040253"/>
          </a:xfrm>
        </p:spPr>
        <p:txBody>
          <a:bodyPr>
            <a:noAutofit/>
          </a:bodyPr>
          <a:lstStyle/>
          <a:p>
            <a:pPr algn="l"/>
            <a:r>
              <a:rPr lang="pl-PL" dirty="0"/>
              <a:t>Praktyczne wskazówki:</a:t>
            </a:r>
          </a:p>
          <a:p>
            <a:pPr algn="l"/>
            <a:r>
              <a:rPr lang="pl-PL" dirty="0"/>
              <a:t>Montaż na wysokości – dla widoczności z daleka, np. na masztach, elewacjach.</a:t>
            </a:r>
          </a:p>
          <a:p>
            <a:pPr algn="l"/>
            <a:r>
              <a:rPr lang="pl-PL" dirty="0"/>
              <a:t>Czujniki ruchu i zmierzchu – automatyzacja działania.</a:t>
            </a:r>
          </a:p>
          <a:p>
            <a:pPr algn="l"/>
            <a:r>
              <a:rPr lang="pl-PL" dirty="0"/>
              <a:t>Unikanie olśnienia – stosowanie osłon, odpowiednie kąty montażu.</a:t>
            </a:r>
          </a:p>
          <a:p>
            <a:pPr algn="l"/>
            <a:r>
              <a:rPr lang="pl-PL" dirty="0"/>
              <a:t>Zasilanie i okablowanie – przewody odporne na UV, wilgoć, mechaniczne uszkodzenia.</a:t>
            </a:r>
          </a:p>
          <a:p>
            <a:pPr algn="l"/>
            <a:endParaRPr lang="pl-PL" dirty="0"/>
          </a:p>
          <a:p>
            <a:pPr algn="l"/>
            <a:r>
              <a:rPr lang="pl-PL" dirty="0"/>
              <a:t>Konserwacja:</a:t>
            </a:r>
          </a:p>
          <a:p>
            <a:pPr algn="l"/>
            <a:r>
              <a:rPr lang="pl-PL" dirty="0"/>
              <a:t>Regularne czyszczenie opraw i kontrola szczelności.</a:t>
            </a:r>
          </a:p>
          <a:p>
            <a:pPr algn="l"/>
            <a:r>
              <a:rPr lang="pl-PL" dirty="0"/>
              <a:t>Wymiana źródeł światła zgodnie z zaleceniami producenta.</a:t>
            </a:r>
          </a:p>
        </p:txBody>
      </p:sp>
    </p:spTree>
    <p:extLst>
      <p:ext uri="{BB962C8B-B14F-4D97-AF65-F5344CB8AC3E}">
        <p14:creationId xmlns:p14="http://schemas.microsoft.com/office/powerpoint/2010/main" val="534442911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85E890-67E3-41A9-650B-A5E42111A2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A2FE7AB-DFF9-05CF-505E-ACA86AF5197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5759" y="400468"/>
            <a:ext cx="11540691" cy="841191"/>
          </a:xfrm>
        </p:spPr>
        <p:txBody>
          <a:bodyPr>
            <a:normAutofit/>
          </a:bodyPr>
          <a:lstStyle/>
          <a:p>
            <a:r>
              <a:rPr lang="pl-PL" sz="4800" b="1" dirty="0"/>
              <a:t>Oświetlenie reklam</a:t>
            </a:r>
            <a:endParaRPr lang="pl-PL" sz="4800" b="1" noProof="0" dirty="0">
              <a:latin typeface="+mn-lt"/>
            </a:endParaRP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3FDAD47A-EBAC-061C-8BCD-969972A6D5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66847" y="1853439"/>
            <a:ext cx="4258305" cy="4238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7738743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7E02ED-B859-AE51-768B-2082358803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7D6C1CC-2007-2585-1AC3-5567F4B205E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5759" y="400468"/>
            <a:ext cx="11540691" cy="841191"/>
          </a:xfrm>
        </p:spPr>
        <p:txBody>
          <a:bodyPr>
            <a:normAutofit fontScale="90000"/>
          </a:bodyPr>
          <a:lstStyle/>
          <a:p>
            <a:r>
              <a:rPr lang="pl-PL" sz="4800" b="1" dirty="0"/>
              <a:t>Zasady projektowania oświetlenia reklamowego</a:t>
            </a:r>
            <a:endParaRPr lang="pl-PL" sz="4800" b="1" noProof="0" dirty="0">
              <a:latin typeface="+mn-lt"/>
            </a:endParaRP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E8203018-67AF-342A-CA8F-81B27C0BD55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15599" y="1759226"/>
            <a:ext cx="11290851" cy="4089951"/>
          </a:xfrm>
        </p:spPr>
        <p:txBody>
          <a:bodyPr>
            <a:noAutofit/>
          </a:bodyPr>
          <a:lstStyle/>
          <a:p>
            <a:pPr algn="l"/>
            <a:r>
              <a:rPr lang="pl-PL" dirty="0"/>
              <a:t>Uwzględnij typ reklamy: podświetlana od wewnątrz, doświetlana z zewnątrz, dynamiczna</a:t>
            </a:r>
          </a:p>
          <a:p>
            <a:pPr algn="l"/>
            <a:r>
              <a:rPr lang="pl-PL" dirty="0"/>
              <a:t>Dobierz barwę światła zgodnie z identyfikacją wizualną marki</a:t>
            </a:r>
          </a:p>
          <a:p>
            <a:pPr algn="l"/>
            <a:r>
              <a:rPr lang="pl-PL" dirty="0"/>
              <a:t>Zapewnij czytelność i kontrast – reklama musi być widoczna z odpowiedniej odległości</a:t>
            </a:r>
          </a:p>
          <a:p>
            <a:pPr algn="l"/>
            <a:r>
              <a:rPr lang="pl-PL" dirty="0"/>
              <a:t>Unikaj olśnienia kierowców i przechodniów – kieruj światło tylko na powierzchnię reklamy</a:t>
            </a:r>
          </a:p>
          <a:p>
            <a:pPr algn="l"/>
            <a:r>
              <a:rPr lang="pl-PL" dirty="0"/>
              <a:t>Uwzględnij przepisy lokalne dot. emisji światła i ochrony krajobrazu</a:t>
            </a:r>
          </a:p>
          <a:p>
            <a:pPr algn="l"/>
            <a:r>
              <a:rPr lang="pl-PL" dirty="0"/>
              <a:t>Projektuj z myślą o estetyce i integracji z otoczeniem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C439C655-8FBC-30B2-0F3C-54603802BD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15357" y="4552122"/>
            <a:ext cx="2116565" cy="2106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9375718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347CE8-687D-850D-6373-DB2DAD285A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2103CFA-4A01-6192-9448-1A745E1C1B7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5759" y="400468"/>
            <a:ext cx="11540691" cy="841191"/>
          </a:xfrm>
        </p:spPr>
        <p:txBody>
          <a:bodyPr>
            <a:normAutofit fontScale="90000"/>
          </a:bodyPr>
          <a:lstStyle/>
          <a:p>
            <a:r>
              <a:rPr lang="pl-PL" sz="4800" b="1" dirty="0"/>
              <a:t>Zasady projektowania oświetlenia reklamowego</a:t>
            </a:r>
            <a:endParaRPr lang="pl-PL" sz="4800" b="1" noProof="0" dirty="0">
              <a:latin typeface="+mn-lt"/>
            </a:endParaRP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03039787-2513-CF69-0BB0-333F89979CD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15599" y="1441174"/>
            <a:ext cx="11290851" cy="4089951"/>
          </a:xfrm>
        </p:spPr>
        <p:txBody>
          <a:bodyPr>
            <a:noAutofit/>
          </a:bodyPr>
          <a:lstStyle/>
          <a:p>
            <a:pPr algn="l"/>
            <a:r>
              <a:rPr lang="pl-PL" dirty="0"/>
              <a:t>Projektuj energooszczędnie stosuj oprawy LED o wysokiej skuteczności świetlnej </a:t>
            </a:r>
          </a:p>
          <a:p>
            <a:pPr algn="l"/>
            <a:r>
              <a:rPr lang="pl-PL" dirty="0"/>
              <a:t>np. ≥ 100 lm/W</a:t>
            </a:r>
          </a:p>
          <a:p>
            <a:pPr algn="l"/>
            <a:r>
              <a:rPr lang="pl-PL" dirty="0"/>
              <a:t>Dobieraj oprawy z kierunkową optyką – kieruj światło tylko na reklamę</a:t>
            </a:r>
          </a:p>
          <a:p>
            <a:pPr algn="l"/>
            <a:r>
              <a:rPr lang="pl-PL" dirty="0"/>
              <a:t>Zastosuj sterowanie:</a:t>
            </a:r>
          </a:p>
          <a:p>
            <a:pPr algn="l"/>
            <a:r>
              <a:rPr lang="pl-PL" dirty="0"/>
              <a:t>	Czujniki zmierzchu – automatyczne włączanie i wyłączanie</a:t>
            </a:r>
          </a:p>
          <a:p>
            <a:pPr algn="l"/>
            <a:r>
              <a:rPr lang="pl-PL" dirty="0"/>
              <a:t>	Harmonogramy czasowe – np. wyłączenie po godz. 22:00</a:t>
            </a:r>
          </a:p>
          <a:p>
            <a:pPr algn="l"/>
            <a:r>
              <a:rPr lang="pl-PL" dirty="0"/>
              <a:t>	Możliwość regulacji jasności – dostosowanie do warunków otoczenia</a:t>
            </a:r>
          </a:p>
          <a:p>
            <a:pPr algn="l"/>
            <a:endParaRPr lang="pl-PL" dirty="0"/>
          </a:p>
          <a:p>
            <a:pPr algn="l"/>
            <a:r>
              <a:rPr lang="pl-PL" dirty="0"/>
              <a:t>Projektuj z myślą o niskim zużyciu energii i trwałości systemu</a:t>
            </a: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6DED460C-19B3-1B7E-8603-CA622AF143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15357" y="4552122"/>
            <a:ext cx="2116565" cy="2106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8663228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F8A70B-88C9-A9AE-9F59-412F12CB02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8A6739C-348B-4410-ECCD-97366974B8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5759" y="400468"/>
            <a:ext cx="11540691" cy="841191"/>
          </a:xfrm>
        </p:spPr>
        <p:txBody>
          <a:bodyPr>
            <a:normAutofit/>
          </a:bodyPr>
          <a:lstStyle/>
          <a:p>
            <a:r>
              <a:rPr lang="pl-PL" sz="4800" b="1" dirty="0"/>
              <a:t>Zasady montażu oświetlenia reklamowego</a:t>
            </a:r>
            <a:endParaRPr lang="pl-PL" sz="4800" b="1" noProof="0" dirty="0">
              <a:latin typeface="+mn-lt"/>
            </a:endParaRP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17ECEEE8-934D-1537-D145-A2F1A4D04A0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15599" y="1798983"/>
            <a:ext cx="11290851" cy="3732142"/>
          </a:xfrm>
        </p:spPr>
        <p:txBody>
          <a:bodyPr>
            <a:noAutofit/>
          </a:bodyPr>
          <a:lstStyle/>
          <a:p>
            <a:pPr algn="l"/>
            <a:r>
              <a:rPr lang="pl-PL" dirty="0"/>
              <a:t>Dobierz lokalizację opraw tak, by nie oślepiać i nie świecić w okna</a:t>
            </a:r>
          </a:p>
          <a:p>
            <a:pPr algn="l"/>
            <a:r>
              <a:rPr lang="pl-PL" dirty="0"/>
              <a:t>Zadbaj o odporność opraw (np. IP ≥ 65, IK ≥ 08) – uwzględnij warunki zewnętrzne</a:t>
            </a:r>
          </a:p>
          <a:p>
            <a:pPr algn="l"/>
            <a:r>
              <a:rPr lang="pl-PL" dirty="0"/>
              <a:t>Wykonaj solidne mocowanie i uziemienie instalacji</a:t>
            </a:r>
          </a:p>
          <a:p>
            <a:pPr algn="l"/>
            <a:r>
              <a:rPr lang="pl-PL" dirty="0"/>
              <a:t>Zastosuj zabezpieczenia elektryczne (nadprądowe i ograniczniki przepięć)</a:t>
            </a:r>
          </a:p>
          <a:p>
            <a:pPr algn="l"/>
            <a:r>
              <a:rPr lang="pl-PL" dirty="0"/>
              <a:t>Stosuj oznaczenia kabli</a:t>
            </a:r>
          </a:p>
          <a:p>
            <a:pPr algn="l"/>
            <a:r>
              <a:rPr lang="pl-PL" dirty="0"/>
              <a:t>Wykonaj próbne włączenie i korektę ustawień kierunku/optyki</a:t>
            </a:r>
          </a:p>
          <a:p>
            <a:pPr algn="l"/>
            <a:r>
              <a:rPr lang="pl-PL" dirty="0"/>
              <a:t>Sporządź dokumentację powykonawczą i protokół odbioru</a:t>
            </a: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7D7E28A3-2A86-4E57-C09E-C91B8BC2DC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15357" y="4552122"/>
            <a:ext cx="2116565" cy="2106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9733275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4B92308-0412-61B8-043F-3BFC96143F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E8092B1-C846-8312-03F0-09353694093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5759" y="400468"/>
            <a:ext cx="11540691" cy="841191"/>
          </a:xfrm>
        </p:spPr>
        <p:txBody>
          <a:bodyPr>
            <a:normAutofit/>
          </a:bodyPr>
          <a:lstStyle/>
          <a:p>
            <a:r>
              <a:rPr lang="pl-PL" sz="4800" b="1" dirty="0">
                <a:solidFill>
                  <a:schemeClr val="bg1"/>
                </a:solidFill>
              </a:rPr>
              <a:t>Przykład oświetlenia reklamowego</a:t>
            </a:r>
            <a:endParaRPr lang="pl-PL" sz="4800" b="1" noProof="0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5122" name="Picture 2" descr="oswietlenie tablic">
            <a:extLst>
              <a:ext uri="{FF2B5EF4-FFF2-40B4-BE49-F238E27FC236}">
                <a16:creationId xmlns:a16="http://schemas.microsoft.com/office/drawing/2014/main" id="{49660072-C289-FA50-F318-339DC1D290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3803" y="1964776"/>
            <a:ext cx="8244393" cy="38579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28BD710B-A974-2392-21C5-76C36F3477BC}"/>
              </a:ext>
            </a:extLst>
          </p:cNvPr>
          <p:cNvSpPr txBox="1"/>
          <p:nvPr/>
        </p:nvSpPr>
        <p:spPr>
          <a:xfrm>
            <a:off x="365759" y="6310135"/>
            <a:ext cx="595936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>
                <a:solidFill>
                  <a:schemeClr val="bg1"/>
                </a:solidFill>
              </a:rPr>
              <a:t>Źródło </a:t>
            </a:r>
            <a:r>
              <a:rPr lang="pl-PL" sz="1000" dirty="0">
                <a:hlinkClick r:id="rId3"/>
              </a:rPr>
              <a:t>https://ciemneniebo.pl/news/oswietlenie-przemyslowe</a:t>
            </a:r>
            <a:r>
              <a:rPr lang="pl-PL" sz="10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1805985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7005D1-5A5E-01CE-4172-2194A169B0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>
            <a:extLst>
              <a:ext uri="{FF2B5EF4-FFF2-40B4-BE49-F238E27FC236}">
                <a16:creationId xmlns:a16="http://schemas.microsoft.com/office/drawing/2014/main" id="{9059AD5E-B629-6A72-874B-DA1D431963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40956" y="3737113"/>
            <a:ext cx="2440716" cy="2893069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60D04ACA-32AB-5EA1-C0E3-778AE94C68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5759" y="400468"/>
            <a:ext cx="11540691" cy="841191"/>
          </a:xfrm>
        </p:spPr>
        <p:txBody>
          <a:bodyPr>
            <a:normAutofit fontScale="90000"/>
          </a:bodyPr>
          <a:lstStyle/>
          <a:p>
            <a:r>
              <a:rPr lang="pl-PL" sz="4800" noProof="0" dirty="0">
                <a:latin typeface="+mn-lt"/>
              </a:rPr>
              <a:t>BHP - w</a:t>
            </a:r>
            <a:r>
              <a:rPr lang="pl-PL" sz="4800" dirty="0" err="1">
                <a:latin typeface="+mn-lt"/>
                <a:ea typeface="MS Mincho" panose="02020609040205080304" pitchFamily="49" charset="-128"/>
                <a:cs typeface="Times New Roman" panose="02020603050405020304" pitchFamily="18" charset="0"/>
              </a:rPr>
              <a:t>ymagania</a:t>
            </a:r>
            <a:r>
              <a:rPr lang="pl-PL" sz="4800" dirty="0">
                <a:latin typeface="+mn-lt"/>
                <a:ea typeface="MS Mincho" panose="02020609040205080304" pitchFamily="49" charset="-128"/>
                <a:cs typeface="Times New Roman" panose="02020603050405020304" pitchFamily="18" charset="0"/>
              </a:rPr>
              <a:t> dla drabin elektroizolacyjnych</a:t>
            </a:r>
            <a:endParaRPr lang="pl-PL" sz="4800" noProof="0" dirty="0">
              <a:latin typeface="+mn-lt"/>
            </a:endParaRP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8E01C4FD-873F-B556-0880-EBB66D6072F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65759" y="1431235"/>
            <a:ext cx="9871545" cy="4820478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pl-PL" dirty="0">
                <a:ea typeface="MS Mincho" panose="02020609040205080304" pitchFamily="49" charset="-128"/>
                <a:cs typeface="Times New Roman" panose="02020603050405020304" pitchFamily="18" charset="0"/>
              </a:rPr>
              <a:t>Oprócz EN 131, drabiny elektroizolacyjne powinny spełniać wymagania zawarte w: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dirty="0">
                <a:ea typeface="MS Mincho" panose="02020609040205080304" pitchFamily="49" charset="-128"/>
                <a:cs typeface="Times New Roman" panose="02020603050405020304" pitchFamily="18" charset="0"/>
              </a:rPr>
              <a:t>PN-EN 61478 - „Prace pod napięciem - Drabiny izolacyjne”. Norma ta określa wymagania dotyczące konstrukcji, badań i użytkowania drabin izolacyjnych przeznaczonych do pracy pod napięciem.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dirty="0">
                <a:ea typeface="MS Mincho" panose="02020609040205080304" pitchFamily="49" charset="-128"/>
                <a:cs typeface="Times New Roman" panose="02020603050405020304" pitchFamily="18" charset="0"/>
              </a:rPr>
              <a:t>PN-EN 50528 - „Prace pod napięciem - Środki ochrony indywidualnej - Wymagania dotyczące elektroizolacyjnych drabin”.</a:t>
            </a:r>
          </a:p>
        </p:txBody>
      </p:sp>
    </p:spTree>
    <p:extLst>
      <p:ext uri="{BB962C8B-B14F-4D97-AF65-F5344CB8AC3E}">
        <p14:creationId xmlns:p14="http://schemas.microsoft.com/office/powerpoint/2010/main" val="1515977123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BAAC4E5-4A8B-87A6-022E-74C5B15EC0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06A9933-5785-F4EC-BE1B-702974185D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5759" y="400468"/>
            <a:ext cx="11540691" cy="841191"/>
          </a:xfrm>
        </p:spPr>
        <p:txBody>
          <a:bodyPr>
            <a:normAutofit/>
          </a:bodyPr>
          <a:lstStyle/>
          <a:p>
            <a:r>
              <a:rPr lang="pl-PL" sz="4800" b="1" dirty="0">
                <a:solidFill>
                  <a:schemeClr val="bg1"/>
                </a:solidFill>
              </a:rPr>
              <a:t>Przykład złego oświetlenia reklamowego</a:t>
            </a:r>
            <a:endParaRPr lang="pl-PL" sz="4800" b="1" noProof="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96429FBA-F6C9-341D-A585-C45D2D6A396C}"/>
              </a:ext>
            </a:extLst>
          </p:cNvPr>
          <p:cNvSpPr txBox="1"/>
          <p:nvPr/>
        </p:nvSpPr>
        <p:spPr>
          <a:xfrm>
            <a:off x="365759" y="6310135"/>
            <a:ext cx="595936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>
                <a:solidFill>
                  <a:schemeClr val="bg1"/>
                </a:solidFill>
              </a:rPr>
              <a:t>Źródło </a:t>
            </a:r>
            <a:r>
              <a:rPr lang="pl-PL" sz="1000" dirty="0">
                <a:hlinkClick r:id="rId2"/>
              </a:rPr>
              <a:t>https://ciemneniebo.pl/news/oswietlenie-przemyslowe</a:t>
            </a:r>
            <a:r>
              <a:rPr lang="pl-PL" sz="1000" dirty="0"/>
              <a:t> </a:t>
            </a:r>
          </a:p>
        </p:txBody>
      </p:sp>
      <p:pic>
        <p:nvPicPr>
          <p:cNvPr id="6146" name="Picture 2" descr="ekran led">
            <a:extLst>
              <a:ext uri="{FF2B5EF4-FFF2-40B4-BE49-F238E27FC236}">
                <a16:creationId xmlns:a16="http://schemas.microsoft.com/office/drawing/2014/main" id="{2803993D-9E7F-9195-5513-448D032B8C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6317" y="1867722"/>
            <a:ext cx="5959366" cy="39358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16071551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2952DB-5BBA-D58A-13DE-156C4510F7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58CA56F-4EBB-71D3-EA8B-67C3DFCDCD1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4785" y="3008404"/>
            <a:ext cx="11540691" cy="841191"/>
          </a:xfrm>
        </p:spPr>
        <p:txBody>
          <a:bodyPr>
            <a:normAutofit/>
          </a:bodyPr>
          <a:lstStyle/>
          <a:p>
            <a:r>
              <a:rPr lang="pl-PL" sz="4800" b="1" dirty="0"/>
              <a:t>Miejsca montażu oświetlenia zewnętrznego</a:t>
            </a:r>
            <a:endParaRPr lang="pl-PL" sz="4800" b="1" noProof="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266576818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80D804-5EB6-8FF6-FACC-D9650AA63D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E8DA29E-5A29-E4AC-5E5D-3F27B69B9EE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5759" y="400468"/>
            <a:ext cx="11540691" cy="841191"/>
          </a:xfrm>
        </p:spPr>
        <p:txBody>
          <a:bodyPr>
            <a:normAutofit/>
          </a:bodyPr>
          <a:lstStyle/>
          <a:p>
            <a:r>
              <a:rPr lang="pl-PL" sz="4800" dirty="0">
                <a:latin typeface="+mn-lt"/>
              </a:rPr>
              <a:t>Rodzaje oświetlanych powierzchni</a:t>
            </a:r>
            <a:endParaRPr lang="pl-PL" sz="4800" noProof="0" dirty="0">
              <a:latin typeface="+mn-lt"/>
            </a:endParaRP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0DB473D4-4477-96D0-A411-75353EBD72D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22512" y="1948069"/>
            <a:ext cx="10595113" cy="4303643"/>
          </a:xfrm>
        </p:spPr>
        <p:txBody>
          <a:bodyPr>
            <a:normAutofit/>
          </a:bodyPr>
          <a:lstStyle/>
          <a:p>
            <a:pPr algn="l"/>
            <a:r>
              <a:rPr lang="pl-PL" dirty="0"/>
              <a:t>Skrócone zasady projektowania i montażu oświetlenia ze względu na miejsce montażu oświetlenia: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pl-PL" sz="2400" dirty="0"/>
              <a:t>Słupy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pl-PL" sz="2400" dirty="0"/>
              <a:t>Ściany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pl-PL" sz="2400" dirty="0"/>
              <a:t>Podbitki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pl-PL" sz="2400" dirty="0"/>
              <a:t>Na gruncie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pl-PL" sz="2400" dirty="0"/>
              <a:t>W gruncie – ruch pieszy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pl-PL" sz="2400" dirty="0"/>
              <a:t>W gruncie – ruch pojazdów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pl-PL" sz="2400" dirty="0"/>
              <a:t>Na elewacji i na schodach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endParaRPr lang="pl-PL" sz="2400" dirty="0"/>
          </a:p>
          <a:p>
            <a:pPr marL="800100" lvl="1" indent="-342900" algn="l">
              <a:buFont typeface="Arial" panose="020B0604020202020204" pitchFamily="34" charset="0"/>
              <a:buChar char="•"/>
            </a:pPr>
            <a:endParaRPr lang="pl-PL" sz="2400" dirty="0"/>
          </a:p>
          <a:p>
            <a:pPr marL="800100" lvl="1" indent="-342900" algn="l">
              <a:buFont typeface="Arial" panose="020B0604020202020204" pitchFamily="34" charset="0"/>
              <a:buChar char="•"/>
            </a:pPr>
            <a:endParaRPr lang="pl-PL" sz="2400" dirty="0"/>
          </a:p>
          <a:p>
            <a:pPr marL="800100" lvl="1" indent="-342900" algn="l">
              <a:buFont typeface="Arial" panose="020B0604020202020204" pitchFamily="34" charset="0"/>
              <a:buChar char="•"/>
            </a:pPr>
            <a:endParaRPr lang="pl-PL" sz="2400" dirty="0"/>
          </a:p>
        </p:txBody>
      </p:sp>
    </p:spTree>
    <p:extLst>
      <p:ext uri="{BB962C8B-B14F-4D97-AF65-F5344CB8AC3E}">
        <p14:creationId xmlns:p14="http://schemas.microsoft.com/office/powerpoint/2010/main" val="2581244298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CE5F48-ABB7-79DC-1070-1C41D4EA5A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DAC98D5-096A-4B0A-20EB-2D8E2FDBA36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5759" y="400468"/>
            <a:ext cx="11540691" cy="841191"/>
          </a:xfrm>
        </p:spPr>
        <p:txBody>
          <a:bodyPr>
            <a:normAutofit/>
          </a:bodyPr>
          <a:lstStyle/>
          <a:p>
            <a:r>
              <a:rPr lang="pl-PL" sz="4800" b="1" dirty="0"/>
              <a:t>Oświetlenie na słupach</a:t>
            </a:r>
            <a:endParaRPr lang="pl-PL" sz="4800" b="1" noProof="0" dirty="0">
              <a:latin typeface="+mn-lt"/>
            </a:endParaRP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D85C7775-1A8B-E10B-8BBF-FDDC3C36DA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9757" y="1928191"/>
            <a:ext cx="3932485" cy="3811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3482383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6D9A2B-ABFF-7A5E-D5FB-DD5FEAEBF9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C422903-9863-58B7-9C0E-8AD2D8C532F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5759" y="400468"/>
            <a:ext cx="11540691" cy="841191"/>
          </a:xfrm>
        </p:spPr>
        <p:txBody>
          <a:bodyPr>
            <a:normAutofit/>
          </a:bodyPr>
          <a:lstStyle/>
          <a:p>
            <a:r>
              <a:rPr lang="pl-PL" sz="4800" b="1" dirty="0"/>
              <a:t>Projektowanie oświetlenia na słupach</a:t>
            </a:r>
            <a:endParaRPr lang="pl-PL" sz="4800" b="1" noProof="0" dirty="0">
              <a:latin typeface="+mn-lt"/>
            </a:endParaRP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873F015B-9C31-234C-B97A-347BF1B8178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15599" y="1818861"/>
            <a:ext cx="11290851" cy="3712264"/>
          </a:xfrm>
        </p:spPr>
        <p:txBody>
          <a:bodyPr>
            <a:noAutofit/>
          </a:bodyPr>
          <a:lstStyle/>
          <a:p>
            <a:pPr algn="l"/>
            <a:r>
              <a:rPr lang="pl-PL" dirty="0"/>
              <a:t>Dobierz wysokość słupa do funkcji terenu (typowo 3–12 m)</a:t>
            </a:r>
          </a:p>
          <a:p>
            <a:pPr algn="l"/>
            <a:r>
              <a:rPr lang="pl-PL" dirty="0"/>
              <a:t>Uwzględnij rozsył światła – oprawa musi oświetlać tylko obszar użytkowy</a:t>
            </a:r>
          </a:p>
          <a:p>
            <a:pPr algn="l"/>
            <a:r>
              <a:rPr lang="pl-PL" dirty="0"/>
              <a:t>Zaplanuj rozstaw słupów dla równomierności i minimalizacji cieni</a:t>
            </a:r>
          </a:p>
          <a:p>
            <a:pPr algn="l"/>
            <a:r>
              <a:rPr lang="pl-PL" dirty="0"/>
              <a:t>Uwzględnij strefy kolizyjne (drzewa, znaki, linie napowietrzne)</a:t>
            </a:r>
          </a:p>
          <a:p>
            <a:pPr algn="l"/>
            <a:r>
              <a:rPr lang="pl-PL" dirty="0"/>
              <a:t>Dobierz słupy zgodnie z obciążeniem wiatrowym i lokalnymi warunkami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E285C4C4-7290-A7DF-CD11-ED8E650850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71383" y="4413476"/>
            <a:ext cx="2209352" cy="2141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4351899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CEB60A-AE8A-7EBD-5272-612FAC22C8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1BDBB88-34AF-0227-0D1F-5AD2DBC354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5759" y="400468"/>
            <a:ext cx="11540691" cy="841191"/>
          </a:xfrm>
        </p:spPr>
        <p:txBody>
          <a:bodyPr>
            <a:normAutofit/>
          </a:bodyPr>
          <a:lstStyle/>
          <a:p>
            <a:r>
              <a:rPr lang="pl-PL" sz="4800" b="1" dirty="0"/>
              <a:t>Montaż oświetlenia na słupach</a:t>
            </a:r>
            <a:endParaRPr lang="pl-PL" sz="4800" b="1" noProof="0" dirty="0">
              <a:latin typeface="+mn-lt"/>
            </a:endParaRP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3297C994-BEF5-6517-8787-A1D02B8ED1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15599" y="1908313"/>
            <a:ext cx="11290851" cy="3622812"/>
          </a:xfrm>
        </p:spPr>
        <p:txBody>
          <a:bodyPr>
            <a:noAutofit/>
          </a:bodyPr>
          <a:lstStyle/>
          <a:p>
            <a:pPr algn="l"/>
            <a:r>
              <a:rPr lang="pl-PL" dirty="0"/>
              <a:t>Wykonaj fundamenty zgodnie z dokumentacją techniczną</a:t>
            </a:r>
          </a:p>
          <a:p>
            <a:pPr algn="l"/>
            <a:r>
              <a:rPr lang="pl-PL" dirty="0"/>
              <a:t>Zapewnij skuteczne uziemienie ochronne każdego słupa</a:t>
            </a:r>
          </a:p>
          <a:p>
            <a:pPr algn="l"/>
            <a:r>
              <a:rPr lang="pl-PL" dirty="0"/>
              <a:t>Montuj oprawy zgodnie z kątem nachylenia z projektu</a:t>
            </a:r>
          </a:p>
          <a:p>
            <a:pPr algn="l"/>
            <a:r>
              <a:rPr lang="pl-PL" dirty="0"/>
              <a:t>Zastosuj zabezpieczenia elektryczne i oznacz trasy kablowe</a:t>
            </a:r>
          </a:p>
          <a:p>
            <a:pPr algn="l"/>
            <a:r>
              <a:rPr lang="pl-PL" dirty="0"/>
              <a:t>Wykonaj pomiary i dokumentację powykonawczą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5C33227A-C1D8-F1E7-CD7F-394BBB9DBC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71383" y="4413476"/>
            <a:ext cx="2209352" cy="2141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6184004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6DA7D1-6894-7192-5F66-284C560A43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F6DFFA9-C99C-807D-C484-A6AC2A40755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5759" y="400468"/>
            <a:ext cx="11540691" cy="841191"/>
          </a:xfrm>
        </p:spPr>
        <p:txBody>
          <a:bodyPr>
            <a:normAutofit/>
          </a:bodyPr>
          <a:lstStyle/>
          <a:p>
            <a:r>
              <a:rPr lang="pl-PL" sz="4800" b="1" dirty="0"/>
              <a:t>Oświetlenie na ścianach</a:t>
            </a:r>
            <a:endParaRPr lang="pl-PL" sz="4800" b="1" noProof="0" dirty="0">
              <a:latin typeface="+mn-lt"/>
            </a:endParaRP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3D704A5E-35B6-9ABB-9E03-F381B4875E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95661" y="2338703"/>
            <a:ext cx="3200677" cy="3254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3122912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F78248-F6C3-46B4-BBA5-F7BA47D4C1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9B345E4-8BAC-F7D7-CFED-CD06FCD0B29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5759" y="400468"/>
            <a:ext cx="11540691" cy="841191"/>
          </a:xfrm>
        </p:spPr>
        <p:txBody>
          <a:bodyPr>
            <a:normAutofit/>
          </a:bodyPr>
          <a:lstStyle/>
          <a:p>
            <a:r>
              <a:rPr lang="pl-PL" sz="4800" b="1" dirty="0"/>
              <a:t>Projektowanie oświetlenia na ścianach</a:t>
            </a:r>
            <a:endParaRPr lang="pl-PL" sz="4800" b="1" noProof="0" dirty="0">
              <a:latin typeface="+mn-lt"/>
            </a:endParaRP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C2AC40B2-DD7E-B391-A6A3-C206D3A1138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15599" y="1908313"/>
            <a:ext cx="11290851" cy="3622812"/>
          </a:xfrm>
        </p:spPr>
        <p:txBody>
          <a:bodyPr>
            <a:noAutofit/>
          </a:bodyPr>
          <a:lstStyle/>
          <a:p>
            <a:pPr algn="l"/>
            <a:r>
              <a:rPr lang="pl-PL" dirty="0"/>
              <a:t>Dobierz oprawy z odpowiednią optyką – światło skierowane w dół lub na obiekt</a:t>
            </a:r>
          </a:p>
          <a:p>
            <a:pPr algn="l"/>
            <a:r>
              <a:rPr lang="pl-PL" dirty="0"/>
              <a:t>Uwzględnij wysokość montażu i kąt padania światła</a:t>
            </a:r>
          </a:p>
          <a:p>
            <a:pPr algn="l"/>
            <a:r>
              <a:rPr lang="pl-PL" dirty="0"/>
              <a:t>Zaplanuj rozmieszczenie opraw tak, by nie oślepiały przechodniów</a:t>
            </a:r>
          </a:p>
          <a:p>
            <a:pPr algn="l"/>
            <a:r>
              <a:rPr lang="pl-PL" dirty="0"/>
              <a:t>Uwzględnij estetykę elewacji i integrację z architekturą</a:t>
            </a:r>
          </a:p>
          <a:p>
            <a:pPr algn="l"/>
            <a:r>
              <a:rPr lang="pl-PL" dirty="0"/>
              <a:t>Zadbaj o dostęp serwisowy do opraw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2E950172-E05A-28F2-3D5F-2D2F920CA0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40957" y="4390556"/>
            <a:ext cx="2150303" cy="2186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7002395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B07C97-267B-E9B0-C47F-0DB23298D3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A7D4F30-0805-A18E-2176-A44ED7AF49A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5759" y="400468"/>
            <a:ext cx="11540691" cy="841191"/>
          </a:xfrm>
        </p:spPr>
        <p:txBody>
          <a:bodyPr>
            <a:normAutofit/>
          </a:bodyPr>
          <a:lstStyle/>
          <a:p>
            <a:r>
              <a:rPr lang="pl-PL" sz="4800" b="1" dirty="0"/>
              <a:t>Montaż oświetlenia na ścianach</a:t>
            </a:r>
            <a:endParaRPr lang="pl-PL" sz="4800" b="1" noProof="0" dirty="0">
              <a:latin typeface="+mn-lt"/>
            </a:endParaRP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9A089499-7499-E3BD-293C-F49310887BE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39939" y="1950267"/>
            <a:ext cx="8568158" cy="3533360"/>
          </a:xfrm>
        </p:spPr>
        <p:txBody>
          <a:bodyPr>
            <a:noAutofit/>
          </a:bodyPr>
          <a:lstStyle/>
          <a:p>
            <a:pPr algn="l"/>
            <a:r>
              <a:rPr lang="pl-PL" dirty="0"/>
              <a:t>Upewnij się, że podłoże montażowe jest stabilne i nośne</a:t>
            </a:r>
          </a:p>
          <a:p>
            <a:pPr algn="l"/>
            <a:r>
              <a:rPr lang="pl-PL" dirty="0"/>
              <a:t>Zastosuj odpowiednie mocowania i uszczelnienia</a:t>
            </a:r>
          </a:p>
          <a:p>
            <a:pPr algn="l"/>
            <a:r>
              <a:rPr lang="pl-PL" dirty="0"/>
              <a:t>Wykonaj trasę kablową zgodnie z przepisami – najlepiej w </a:t>
            </a:r>
            <a:r>
              <a:rPr lang="pl-PL" dirty="0" err="1"/>
              <a:t>peszlu</a:t>
            </a:r>
            <a:r>
              <a:rPr lang="pl-PL" dirty="0"/>
              <a:t> lub korytku odpornym na UV</a:t>
            </a:r>
          </a:p>
          <a:p>
            <a:pPr algn="l"/>
            <a:r>
              <a:rPr lang="pl-PL" dirty="0"/>
              <a:t>Zadbaj o uziemienie i zabezpieczenia elektryczne</a:t>
            </a:r>
          </a:p>
          <a:p>
            <a:pPr algn="l"/>
            <a:r>
              <a:rPr lang="pl-PL" dirty="0"/>
              <a:t>Przeprowadź test działania i dokumentację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8A565432-5CC6-AFEA-54F6-41BB8FBCA5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40957" y="4390556"/>
            <a:ext cx="2150303" cy="2186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342769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01B070-5D22-1E87-5166-4E404735CB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7AEA862-66EF-4FBC-0B8D-D2B255C13B7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5759" y="400468"/>
            <a:ext cx="11540691" cy="841191"/>
          </a:xfrm>
        </p:spPr>
        <p:txBody>
          <a:bodyPr>
            <a:normAutofit/>
          </a:bodyPr>
          <a:lstStyle/>
          <a:p>
            <a:r>
              <a:rPr lang="pl-PL" sz="4800" b="1" dirty="0"/>
              <a:t>Oświetlenie w/na podbitkach</a:t>
            </a:r>
            <a:endParaRPr lang="pl-PL" sz="4800" b="1" noProof="0" dirty="0">
              <a:latin typeface="+mn-lt"/>
            </a:endParaRP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04C15663-02CC-92F6-42BD-DD490FE553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3803" y="1914791"/>
            <a:ext cx="3944393" cy="3962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4902461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DE0B65744422E4A8459264A22C32382" ma:contentTypeVersion="15" ma:contentTypeDescription="Utwórz nowy dokument." ma:contentTypeScope="" ma:versionID="71740caa4e8005ca660d7acf265c1987">
  <xsd:schema xmlns:xsd="http://www.w3.org/2001/XMLSchema" xmlns:xs="http://www.w3.org/2001/XMLSchema" xmlns:p="http://schemas.microsoft.com/office/2006/metadata/properties" xmlns:ns2="39dffa5a-150f-457c-8b6d-ea62e236bb79" xmlns:ns3="e86e79c7-44b9-4496-9852-7c251c1660e5" targetNamespace="http://schemas.microsoft.com/office/2006/metadata/properties" ma:root="true" ma:fieldsID="aeb911ae981a3bbf1c4bdd53daf6c012" ns2:_="" ns3:_="">
    <xsd:import namespace="39dffa5a-150f-457c-8b6d-ea62e236bb79"/>
    <xsd:import namespace="e86e79c7-44b9-4496-9852-7c251c1660e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3:TaxCatchAll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lcf76f155ced4ddcb4097134ff3c332f" minOccurs="0"/>
                <xsd:element ref="ns2:MediaLengthInSecond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9dffa5a-150f-457c-8b6d-ea62e236bb7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3" nillable="true" ma:displayName="Location" ma:indexed="true" ma:internalName="MediaServiceLocation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lcf76f155ced4ddcb4097134ff3c332f" ma:index="18" nillable="true" ma:taxonomy="true" ma:internalName="lcf76f155ced4ddcb4097134ff3c332f" ma:taxonomyFieldName="MediaServiceImageTags" ma:displayName="Tagi obrazów" ma:readOnly="false" ma:fieldId="{5cf76f15-5ced-4ddc-b409-7134ff3c332f}" ma:taxonomyMulti="true" ma:sspId="10dd3211-9c3b-402d-a066-630328df5b8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BillingMetadata" ma:index="20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86e79c7-44b9-4496-9852-7c251c1660e5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e0800413-828c-4467-a819-23266d4bf61d}" ma:internalName="TaxCatchAll" ma:showField="CatchAllData" ma:web="e86e79c7-44b9-4496-9852-7c251c1660e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e86e79c7-44b9-4496-9852-7c251c1660e5" xsi:nil="true"/>
    <lcf76f155ced4ddcb4097134ff3c332f xmlns="39dffa5a-150f-457c-8b6d-ea62e236bb79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20374294-DF53-4B5C-ABBA-F2DD9083FE8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9dffa5a-150f-457c-8b6d-ea62e236bb79"/>
    <ds:schemaRef ds:uri="e86e79c7-44b9-4496-9852-7c251c1660e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69501220-EEAC-4669-BDF7-1FA3C3642B3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484103B-8DB8-4F19-8C01-9189156D2FFA}">
  <ds:schemaRefs>
    <ds:schemaRef ds:uri="http://schemas.microsoft.com/office/2006/metadata/properties"/>
    <ds:schemaRef ds:uri="http://schemas.microsoft.com/office/infopath/2007/PartnerControls"/>
    <ds:schemaRef ds:uri="e86e79c7-44b9-4496-9852-7c251c1660e5"/>
    <ds:schemaRef ds:uri="39dffa5a-150f-457c-8b6d-ea62e236bb79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13174</TotalTime>
  <Words>13069</Words>
  <Application>Microsoft Office PowerPoint</Application>
  <PresentationFormat>Panoramiczny</PresentationFormat>
  <Paragraphs>1366</Paragraphs>
  <Slides>243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8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243</vt:i4>
      </vt:variant>
    </vt:vector>
  </HeadingPairs>
  <TitlesOfParts>
    <vt:vector size="252" baseType="lpstr">
      <vt:lpstr>MS Mincho</vt:lpstr>
      <vt:lpstr>Arial</vt:lpstr>
      <vt:lpstr>Calibri</vt:lpstr>
      <vt:lpstr>Calibri Light</vt:lpstr>
      <vt:lpstr>Cambria</vt:lpstr>
      <vt:lpstr>Lato Black</vt:lpstr>
      <vt:lpstr>Tahoma</vt:lpstr>
      <vt:lpstr>Times New Roman</vt:lpstr>
      <vt:lpstr>Motyw pakietu Office</vt:lpstr>
      <vt:lpstr>Prezentacja programu PowerPoint</vt:lpstr>
      <vt:lpstr>Cel szkolenia</vt:lpstr>
      <vt:lpstr>BHP</vt:lpstr>
      <vt:lpstr>BHP - ocena ryzyka</vt:lpstr>
      <vt:lpstr>Co to jest praca na wysokości?</vt:lpstr>
      <vt:lpstr>BHP</vt:lpstr>
      <vt:lpstr>BHP - drabiny</vt:lpstr>
      <vt:lpstr>BHP - wymagania dla drabin elektroizolacyjnych</vt:lpstr>
      <vt:lpstr>BHP - wymagania dla drabin elektroizolacyjnych</vt:lpstr>
      <vt:lpstr>BHP - badania i certyfikacja drabin</vt:lpstr>
      <vt:lpstr>BHP - rusztowania</vt:lpstr>
      <vt:lpstr>Dlaczego uziemienie rusztowania jest konieczne?</vt:lpstr>
      <vt:lpstr>BHP - podnośniki</vt:lpstr>
      <vt:lpstr>BHP - podnośniki</vt:lpstr>
      <vt:lpstr>BHP - prace elektryczne</vt:lpstr>
      <vt:lpstr>BHP - Środki Ochrony Indywidualnej</vt:lpstr>
      <vt:lpstr>BHP - Środki Ochrony Indywidualnej</vt:lpstr>
      <vt:lpstr>BHP - Środki Ochrony Indywidualnej</vt:lpstr>
      <vt:lpstr>BHP - Środki Ochrony Indywidualnej</vt:lpstr>
      <vt:lpstr>BHP - hełm</vt:lpstr>
      <vt:lpstr>BHP - hełm</vt:lpstr>
      <vt:lpstr>BHP - warunki atmosferyczne</vt:lpstr>
      <vt:lpstr>BHP - organizacja miejsca pracy</vt:lpstr>
      <vt:lpstr>BHP - zajęcie pasa ruchu</vt:lpstr>
      <vt:lpstr>BHP - zajęcie pasa ruchu</vt:lpstr>
      <vt:lpstr>BHP - zajęcie pasa ruchu</vt:lpstr>
      <vt:lpstr>BHP - ilość osób</vt:lpstr>
      <vt:lpstr>Znak CE</vt:lpstr>
      <vt:lpstr>Rodzaje oświetlenia zewnętrznego</vt:lpstr>
      <vt:lpstr>Rodzaje oświetlanych powierzchni</vt:lpstr>
      <vt:lpstr>Oświetlenie drogowe</vt:lpstr>
      <vt:lpstr>Zasady projektowania oświetlenia drogowego</vt:lpstr>
      <vt:lpstr>Zasady projektowania oświetlenia drogowego</vt:lpstr>
      <vt:lpstr>Zasady projektowania oświetlenia drogowego</vt:lpstr>
      <vt:lpstr>Zasady projektowania oświetlenia drogowego</vt:lpstr>
      <vt:lpstr>Zasady montażu oświetlenia drogowego</vt:lpstr>
      <vt:lpstr>Zasady eksploatacji oświetlenia drogowego</vt:lpstr>
      <vt:lpstr>Błędny i poprawny montaż opraw ulicznych</vt:lpstr>
      <vt:lpstr>Zasady eksploatacji oświetlenia drogowego</vt:lpstr>
      <vt:lpstr>Zasady eksploatacji oświetlenia drogowego</vt:lpstr>
      <vt:lpstr>Oświetlenie parkingów</vt:lpstr>
      <vt:lpstr>Zasady projektowania oświetlenia parkingów</vt:lpstr>
      <vt:lpstr>Zasady projektowania oświetlenia parkingów</vt:lpstr>
      <vt:lpstr>Zasady montażu oświetlenia parkingów</vt:lpstr>
      <vt:lpstr>Oświetlenie placów</vt:lpstr>
      <vt:lpstr>Zasady projektowania oświetlenia placów</vt:lpstr>
      <vt:lpstr>Zasady projektowania oświetlenia placów</vt:lpstr>
      <vt:lpstr>Zasady montażu oświetlenia placów</vt:lpstr>
      <vt:lpstr>Oświetlenie parków</vt:lpstr>
      <vt:lpstr>Zasady projektowania oświetlenia parków</vt:lpstr>
      <vt:lpstr>Zasady projektowania oświetlenia parków</vt:lpstr>
      <vt:lpstr>Zasady montażu oświetlenia parków</vt:lpstr>
      <vt:lpstr>Zasady eksploatacji oświetlenia drogowego</vt:lpstr>
      <vt:lpstr>Zasady eksploatacji oświetlenia drogowego</vt:lpstr>
      <vt:lpstr>Zasady eksploatacji oświetlenia drogowego</vt:lpstr>
      <vt:lpstr>Oświetlenie ogólne</vt:lpstr>
      <vt:lpstr>Zasady projektowania oświetlenia ogólnego</vt:lpstr>
      <vt:lpstr>Zasady projektowania oświetlenia ogólnego</vt:lpstr>
      <vt:lpstr>Zasady montażu oświetlenia ogólnego</vt:lpstr>
      <vt:lpstr>Zasady eksploatacji oświetlenia drogowego</vt:lpstr>
      <vt:lpstr>Oświetlenie dekoracyjne</vt:lpstr>
      <vt:lpstr>Zasady projektowania oświetlenia dekoracyjnego</vt:lpstr>
      <vt:lpstr>Zasady projektowania oświetlenia dekoracyjnego</vt:lpstr>
      <vt:lpstr>Zasady montażu oświetlenia dekoracyjnego</vt:lpstr>
      <vt:lpstr>Oświetlenie stadionów i boisk</vt:lpstr>
      <vt:lpstr>Zasady projektowania oświetlenia stadionów i boisk</vt:lpstr>
      <vt:lpstr>Zasady projektowania oświetlenia stadionów i boisk</vt:lpstr>
      <vt:lpstr>Zasady montażu oświetlenia stadionów i boisk</vt:lpstr>
      <vt:lpstr>Przykład oświetlenia boiska</vt:lpstr>
      <vt:lpstr>Oświetlenie architektoniczne</vt:lpstr>
      <vt:lpstr>Zasady projektowania oświetlenia architektonicznego</vt:lpstr>
      <vt:lpstr>Zasady projektowania oświetlenia architektonicznego</vt:lpstr>
      <vt:lpstr>Zasady projektowania oświetlenia architektonicznego</vt:lpstr>
      <vt:lpstr>Zasady montażu oświetlenia architektonicznego</vt:lpstr>
      <vt:lpstr>Zasady montażu oświetlenia architektonicznego</vt:lpstr>
      <vt:lpstr>Zasady montażu oświetlenia architektonicznego</vt:lpstr>
      <vt:lpstr>Prezentacja programu PowerPoint</vt:lpstr>
      <vt:lpstr>Oświetlenie ostrzegawcze</vt:lpstr>
      <vt:lpstr>Zasady projektowania oświetlenia ostrzegawczego</vt:lpstr>
      <vt:lpstr>Zasady projektowania oświetlenia ostrzegawczego</vt:lpstr>
      <vt:lpstr>Zasady projektowania oświetlenia ostrzegawczego</vt:lpstr>
      <vt:lpstr>Zasady projektowania oświetlenia ostrzegawczego</vt:lpstr>
      <vt:lpstr>Zasady montażu oświetlenia ostrzegawczego</vt:lpstr>
      <vt:lpstr>Zasady montażu oświetlenia ostrzegawczego</vt:lpstr>
      <vt:lpstr>Oświetlenie reklam</vt:lpstr>
      <vt:lpstr>Zasady projektowania oświetlenia reklamowego</vt:lpstr>
      <vt:lpstr>Zasady projektowania oświetlenia reklamowego</vt:lpstr>
      <vt:lpstr>Zasady montażu oświetlenia reklamowego</vt:lpstr>
      <vt:lpstr>Przykład oświetlenia reklamowego</vt:lpstr>
      <vt:lpstr>Przykład złego oświetlenia reklamowego</vt:lpstr>
      <vt:lpstr>Miejsca montażu oświetlenia zewnętrznego</vt:lpstr>
      <vt:lpstr>Rodzaje oświetlanych powierzchni</vt:lpstr>
      <vt:lpstr>Oświetlenie na słupach</vt:lpstr>
      <vt:lpstr>Projektowanie oświetlenia na słupach</vt:lpstr>
      <vt:lpstr>Montaż oświetlenia na słupach</vt:lpstr>
      <vt:lpstr>Oświetlenie na ścianach</vt:lpstr>
      <vt:lpstr>Projektowanie oświetlenia na ścianach</vt:lpstr>
      <vt:lpstr>Montaż oświetlenia na ścianach</vt:lpstr>
      <vt:lpstr>Oświetlenie w/na podbitkach</vt:lpstr>
      <vt:lpstr>Projektowanie oświetlenia w/na podbitkach</vt:lpstr>
      <vt:lpstr>Montaż oświetlenia w/na podbitkach</vt:lpstr>
      <vt:lpstr>Oświetlenia na gruncie</vt:lpstr>
      <vt:lpstr>Projektowanie oświetlenia na gruncie</vt:lpstr>
      <vt:lpstr>Montaż oświetlenia na gruncie</vt:lpstr>
      <vt:lpstr>Oświetlenie w gruncie – ruch pieszy</vt:lpstr>
      <vt:lpstr>Projektowanie oświetlenia w gruncie – ruch pieszy</vt:lpstr>
      <vt:lpstr>Montaż oświetlenia w gruncie – ruch pieszy</vt:lpstr>
      <vt:lpstr>Oświetlenie w gruncie – ruch pojazdów</vt:lpstr>
      <vt:lpstr>Projektowanie oświetlenia w gruncie – ruch pojazdów</vt:lpstr>
      <vt:lpstr>Montaż oświetlenia w gruncie – ruch pojazdów</vt:lpstr>
      <vt:lpstr>Oświetlenie na elewacji i schodach</vt:lpstr>
      <vt:lpstr>Projektowane oświetlenia na elewacji i schodach</vt:lpstr>
      <vt:lpstr>Montaż oświetlenia na elewacji i schodach</vt:lpstr>
      <vt:lpstr>Najważniejsze zagadnienia związane z oświetleniem</vt:lpstr>
      <vt:lpstr>Barwa światła</vt:lpstr>
      <vt:lpstr>Współczynnik oddawania barw</vt:lpstr>
      <vt:lpstr>Bryła fotometryczna</vt:lpstr>
      <vt:lpstr>Bryła fotometryczna</vt:lpstr>
      <vt:lpstr>ULOR = 0,0 % – co to oznacza?</vt:lpstr>
      <vt:lpstr>Rodzaje sterowania oświetleniem</vt:lpstr>
      <vt:lpstr>Ręczne</vt:lpstr>
      <vt:lpstr>Sterowanie ręczne</vt:lpstr>
      <vt:lpstr>Czujniki zmierzchu</vt:lpstr>
      <vt:lpstr>Czujniki zmierzchu</vt:lpstr>
      <vt:lpstr>Harmonogramy</vt:lpstr>
      <vt:lpstr>Harmonogramy</vt:lpstr>
      <vt:lpstr>Harmonogramy</vt:lpstr>
      <vt:lpstr>Harmonogramy</vt:lpstr>
      <vt:lpstr>PWM</vt:lpstr>
      <vt:lpstr>Zasada działania ściemniacza</vt:lpstr>
      <vt:lpstr>DALI - zasada działania</vt:lpstr>
      <vt:lpstr>DALI - zasada działania</vt:lpstr>
      <vt:lpstr>DALI - zasada działania</vt:lpstr>
      <vt:lpstr>DALI - zasada działania</vt:lpstr>
      <vt:lpstr>DALI - zasada działania</vt:lpstr>
      <vt:lpstr>0 – 10 V zasada działania</vt:lpstr>
      <vt:lpstr>0 - 10 V - zasada działania</vt:lpstr>
      <vt:lpstr>Cechy sterowania 0 - 10 V</vt:lpstr>
      <vt:lpstr>Cechy sterowania 0 - 10 V</vt:lpstr>
      <vt:lpstr>Cechy sterowania 0 - 10 V</vt:lpstr>
      <vt:lpstr>Sterowanie 0 - 10 V</vt:lpstr>
      <vt:lpstr>Sterowanie 0 - 10 V</vt:lpstr>
      <vt:lpstr>Czujniki ruchu i obecności</vt:lpstr>
      <vt:lpstr>Czujniki ruchu i obecności</vt:lpstr>
      <vt:lpstr>Czujniki ruchu i obecności</vt:lpstr>
      <vt:lpstr>Czujniki ruchu i obecności</vt:lpstr>
      <vt:lpstr>Czujniki ruchu i obecności</vt:lpstr>
      <vt:lpstr>Czujniki ruchu i obecności</vt:lpstr>
      <vt:lpstr>Czujniki ruchu i obecności</vt:lpstr>
      <vt:lpstr>Przykład pola detekcji różnych modeli czujników</vt:lpstr>
      <vt:lpstr>Przykład pola detekcji różnych modeli czujników</vt:lpstr>
      <vt:lpstr>Czujniki ruchu i obecności</vt:lpstr>
      <vt:lpstr>Czujniki ruchu i obecności</vt:lpstr>
      <vt:lpstr>Czujniki ruchu i obecności</vt:lpstr>
      <vt:lpstr>Centralne sterowanie (CMS / SCADA)</vt:lpstr>
      <vt:lpstr>Centralne sterowanie (CMS / SCADA)</vt:lpstr>
      <vt:lpstr>Przykład sterowania (CMS / SCADA)</vt:lpstr>
      <vt:lpstr>Przykład sterowania (CMS / SCADA)</vt:lpstr>
      <vt:lpstr>Przykład wdrożenia i korzyści (CMS / SCADA)</vt:lpstr>
      <vt:lpstr>Centralne sterowanie (CMS / SCADA)</vt:lpstr>
      <vt:lpstr>Adaptacyjne sterowanie inteligentne</vt:lpstr>
      <vt:lpstr>Adaptacyjne sterowanie inteligentne</vt:lpstr>
      <vt:lpstr>Adaptacyjne sterowanie inteligentne</vt:lpstr>
      <vt:lpstr>Adaptacyjne sterowanie inteligentne</vt:lpstr>
      <vt:lpstr>Rodzaje źródeł światła</vt:lpstr>
      <vt:lpstr>Rodzaje lamp oświetleniowych</vt:lpstr>
      <vt:lpstr>Kształty i trzonki źródeł światła</vt:lpstr>
      <vt:lpstr>Prezentacja programu PowerPoint</vt:lpstr>
      <vt:lpstr>Prezentacja programu PowerPoint</vt:lpstr>
      <vt:lpstr>Oświetlenie halogenowe</vt:lpstr>
      <vt:lpstr>Oświetlenie rtęciowe</vt:lpstr>
      <vt:lpstr>Oświetlenie sodowe (niskoprężne i wysokoprężne)</vt:lpstr>
      <vt:lpstr>Oświetlenie metahalogenkowe</vt:lpstr>
      <vt:lpstr>Oświetlenie LED</vt:lpstr>
      <vt:lpstr>Oświetlenie LED</vt:lpstr>
      <vt:lpstr>Rodzaje zagrożeń na jakie narażone są oprawy zewnętrzne</vt:lpstr>
      <vt:lpstr>Zabezpieczenie od warunków środowiskowych - IP</vt:lpstr>
      <vt:lpstr>Zabezpieczenie przed udarami mechanicznymi - IK</vt:lpstr>
      <vt:lpstr>Klasy ochronności</vt:lpstr>
      <vt:lpstr>UV</vt:lpstr>
      <vt:lpstr>UV</vt:lpstr>
      <vt:lpstr>Zakres temperatur</vt:lpstr>
      <vt:lpstr>Zakres temperatur</vt:lpstr>
      <vt:lpstr>Strefy wiatrowe</vt:lpstr>
      <vt:lpstr>Strefy wiatrowe</vt:lpstr>
      <vt:lpstr>Strefy wiatrowe</vt:lpstr>
      <vt:lpstr>Strefy wiatrowe</vt:lpstr>
      <vt:lpstr>Strefy wiatrowe</vt:lpstr>
      <vt:lpstr>Strefy wiatrowe</vt:lpstr>
      <vt:lpstr>Mgła solna</vt:lpstr>
      <vt:lpstr>Mgła solna</vt:lpstr>
      <vt:lpstr>Mgła solna</vt:lpstr>
      <vt:lpstr>Obciążenia dodatkowe</vt:lpstr>
      <vt:lpstr>Obciążenia dodatkowe</vt:lpstr>
      <vt:lpstr>Obciążenia dodatkowe</vt:lpstr>
      <vt:lpstr>Zabezpieczenie przed zwarciem i przeciążeniem</vt:lpstr>
      <vt:lpstr>Zabezpieczenie przed przepięciami</vt:lpstr>
      <vt:lpstr>Zabezpieczenie przed przepięciami</vt:lpstr>
      <vt:lpstr>Zabezpieczenie przed przepięciami</vt:lpstr>
      <vt:lpstr>Zabezpieczenie przeciwprzepięciowe</vt:lpstr>
      <vt:lpstr>Zabezpieczenie przeciwprzepięciowe</vt:lpstr>
      <vt:lpstr>Zabezpieczenie przeciwprzepięciowe</vt:lpstr>
      <vt:lpstr>Zabezpieczenie przeciwprzepięciowe</vt:lpstr>
      <vt:lpstr>Zabezpieczenie przeciwprzepięciowe</vt:lpstr>
      <vt:lpstr>Zabezpieczenie przeciwprzepięciowe</vt:lpstr>
      <vt:lpstr>Zabezpieczenie przeciwprzepięciowe</vt:lpstr>
      <vt:lpstr>Zabezpieczenie przeciwprzepięciowe</vt:lpstr>
      <vt:lpstr>Zabezpieczenie przeciwprzepięciowe</vt:lpstr>
      <vt:lpstr>Zabezpieczenie przeciwprzepięciowe</vt:lpstr>
      <vt:lpstr>Zabezpieczenie przeciwprzepięciowe</vt:lpstr>
      <vt:lpstr>Dlaczego nie wolno mieszać opraw LED  z wyładowczymi w jednym obwodzie?</vt:lpstr>
      <vt:lpstr>Dlaczego nie wolno mieszać opraw LED  z wyładowczymi w jednym obwodzie?</vt:lpstr>
      <vt:lpstr>Moc bierna</vt:lpstr>
      <vt:lpstr>Kompensacja mocy biernej</vt:lpstr>
      <vt:lpstr>Kompensacja mocy biernej</vt:lpstr>
      <vt:lpstr>Kompensacja mocy biernej</vt:lpstr>
      <vt:lpstr>Obciążenie styków</vt:lpstr>
      <vt:lpstr>Obciążenie styków</vt:lpstr>
      <vt:lpstr>Przykład</vt:lpstr>
      <vt:lpstr>Przykład obciążenia styków</vt:lpstr>
      <vt:lpstr>Obciążenie styków</vt:lpstr>
      <vt:lpstr>Systemy mocowań</vt:lpstr>
      <vt:lpstr>Systemy mocowań</vt:lpstr>
      <vt:lpstr>Systemy mocowań – w skrócie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Systemy mocowań</vt:lpstr>
      <vt:lpstr>Systemy mocowań</vt:lpstr>
      <vt:lpstr>Wymogi prawne dotyczące oświetlenia</vt:lpstr>
      <vt:lpstr>Uwarunkowania prawne</vt:lpstr>
      <vt:lpstr>Programy wspomagające projektowanie oświetlenia</vt:lpstr>
      <vt:lpstr>Programy wspomagające projektowanie</vt:lpstr>
      <vt:lpstr>Programy wspomagające projektowanie</vt:lpstr>
      <vt:lpstr>Po zaprojektowaniu i wykonaniu oświetlenia należy wykonać pomiary i dokumentację potwierdzające informacje z projektu. W przypadku gdy pomiary nie zgadzają się z założeniami i projektem należy pod okiem projektanta wykonać prace mające na celu doprowadzenie do zgodności wykonanych prac z projektem</vt:lpstr>
      <vt:lpstr>Źródła:</vt:lpstr>
      <vt:lpstr>Źródła: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Piotr Bibik</dc:creator>
  <cp:lastModifiedBy>Patryk Machel</cp:lastModifiedBy>
  <cp:revision>250</cp:revision>
  <dcterms:created xsi:type="dcterms:W3CDTF">2025-04-29T16:21:26Z</dcterms:created>
  <dcterms:modified xsi:type="dcterms:W3CDTF">2026-05-11T10:21:55Z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0x010100CDE0B65744422E4A8459264A22C32382</vt:lpwstr>
  </property>
</Properties>
</file>